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8" r:id="rId6"/>
    <p:sldId id="260" r:id="rId7"/>
    <p:sldId id="266" r:id="rId8"/>
    <p:sldId id="267" r:id="rId9"/>
    <p:sldId id="261" r:id="rId10"/>
    <p:sldId id="262" r:id="rId11"/>
    <p:sldId id="263" r:id="rId12"/>
    <p:sldId id="264" r:id="rId13"/>
    <p:sldId id="265" r:id="rId14"/>
    <p:sldId id="269" r:id="rId15"/>
    <p:sldId id="271" r:id="rId16"/>
    <p:sldId id="273" r:id="rId17"/>
    <p:sldId id="293" r:id="rId18"/>
    <p:sldId id="274" r:id="rId19"/>
    <p:sldId id="296" r:id="rId20"/>
    <p:sldId id="294" r:id="rId21"/>
    <p:sldId id="295" r:id="rId22"/>
    <p:sldId id="297" r:id="rId23"/>
    <p:sldId id="290" r:id="rId24"/>
    <p:sldId id="292" r:id="rId25"/>
    <p:sldId id="291" r:id="rId26"/>
    <p:sldId id="286" r:id="rId27"/>
    <p:sldId id="287" r:id="rId28"/>
    <p:sldId id="270" r:id="rId29"/>
    <p:sldId id="282" r:id="rId30"/>
    <p:sldId id="288" r:id="rId31"/>
    <p:sldId id="289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B6F33-1A1A-4B34-9AFC-D237C8955489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2FFBE-21BC-44A5-963E-EB3B4F6BAD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956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2FFBE-21BC-44A5-963E-EB3B4F6BAD3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717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F9B97-9A62-6C1E-66F0-70664051A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15FE60-99D1-0D95-61E9-FF04E0AA08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A13486-841A-E59E-D3E1-4929C330E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F2EE1-6A96-E239-4A6B-EA685D96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ACDC74-8E65-A99A-6284-4A73C3AA0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376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7D37B-598C-1D4F-2333-0EFFE7B4F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9DDDAF-310C-9738-C561-33AA93564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99533A-EC67-E700-D110-5349BCEFC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660501-0871-3616-421D-7AFF0F36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05BBC0-6489-3A62-333D-EFA96AB1E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050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C9B548D-5687-C026-C873-465E74C36A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CE445A-4CF6-2F25-EC86-295273350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8E4B7-B545-1971-4663-C4AF58C56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56B3CD-7FF1-139B-45DE-A98EA3CE3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E8278A-916B-E208-3BD5-CF0BF2168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902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E47D9-3B0D-0B07-EB1D-AE4B0EE1E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2D43F-ED0B-A918-267B-121BC996D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208390-BF1F-A98B-8FBB-A84F7C15D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B4BF99-8A8A-B9CD-4D8D-8A6907093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A30D4F-3C67-6778-2032-442A22BF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59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2FD78-3965-3802-BAD7-7984290C4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C4E3A3-C3D3-7B82-82C2-33CEF2D12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BD2BF-E482-8046-9083-18FF3E526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BF1B36-D956-4195-0AA2-B66B8192E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768FE9-5E86-E0B3-326D-8D4D09B2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012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AF9FC-9238-2D8F-F65C-F7E2EA0F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0007F-96A9-61E2-D98B-2214F99A6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0DB0CB-64DB-289C-DA65-42E4A4CF9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34FE8-17FD-A26B-91DB-EE70D5259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3FAE44-C691-99A9-97F6-D6BD74ECA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1DA935-FE3B-8AA3-8ECD-4B4A6184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030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B65166-BE88-0811-8E1C-96A245E96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B0534B-25B5-9B8D-5627-1CAE2EA11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F4E0FA-A83E-C062-6CDA-4CCECD3F0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44ED4F-8C85-1ABC-CD71-E671DE8451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CF1EA-3B4C-5BB7-6D4D-9EFB5969A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C8BB0D-9B84-F45F-FA87-A672D6B11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DBD1D6-717E-6021-4D38-A195A845C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CEE3992-A4F6-60CD-3125-6020DA3C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17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17097-B5FB-2A61-3235-0CB2A37A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26C384-8444-13D1-0DFB-846B5AA25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94898A-C5CB-2670-8AFD-6DEE84268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F4863E-1179-5AF0-5A7D-515FE692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3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FB0889-099B-C1BB-6C73-8990C641D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446D00-3FEA-D46A-D630-6F5878B5E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6B4FF6-8546-FC2C-09AF-4651176DE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63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101ED-8E2E-560E-EFA6-38908EDA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EA7E2-974A-5CB5-AA86-2EFD75EC2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A2AE7E-76F6-86E3-1D20-4C184C946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9054BA-5EF3-0E1A-173E-F6A52A87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A394BB-E3CE-3F5E-EB94-704C5510B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7A0900-7487-5C84-085C-1B827EBA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4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646B0-BC65-FC23-9C21-B234E9AE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AB7807-A434-4A36-EB5A-BABBDD0F5B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785C3D-D507-04B6-AD00-63D8F707D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B0FA8B-C937-4D43-15D4-8FEBF3F5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604C88-CC6B-0BD5-9AD4-855E61852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CBF127-1E3E-ADA5-D7F0-ED6C500BD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675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81835D-8661-86CD-4C6D-C268E05F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BA24AE-0F8F-579E-A38E-0AE07BB8D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160F53-3999-F992-AE24-6344DEEE9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4D249B-6A65-433C-9A66-F2311DBAC215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FCB64F-E7E1-92D7-258B-EB91F9491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84BD05-A0B5-213F-F930-8C828F4D2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408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D0E14-E021-03ED-909E-0257A005B3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핸드이노</a:t>
            </a:r>
            <a:r>
              <a:rPr lang="ko-KR" altLang="en-US" dirty="0"/>
              <a:t> 이론</a:t>
            </a:r>
          </a:p>
        </p:txBody>
      </p:sp>
    </p:spTree>
    <p:extLst>
      <p:ext uri="{BB962C8B-B14F-4D97-AF65-F5344CB8AC3E}">
        <p14:creationId xmlns:p14="http://schemas.microsoft.com/office/powerpoint/2010/main" val="1985157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DDFD7-6935-0596-45FF-47519EEF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이미지와 동영상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78963C-8FE3-2155-BFCD-1CECD228D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51" y="1909572"/>
            <a:ext cx="6067718" cy="40980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2ACFAA-815E-DF4C-76D6-363539EAD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156" y="2712646"/>
            <a:ext cx="1324579" cy="1432707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9B2E3CA-5940-FC79-EE3D-5E3378FE3CAB}"/>
              </a:ext>
            </a:extLst>
          </p:cNvPr>
          <p:cNvSpPr/>
          <p:nvPr/>
        </p:nvSpPr>
        <p:spPr>
          <a:xfrm>
            <a:off x="6858650" y="3227831"/>
            <a:ext cx="2020824" cy="4023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72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19B38-7D2D-338C-11C7-86F1393F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이미지와 동영상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60A8CB-DCDD-9524-DDE0-867D25242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40" y="2541595"/>
            <a:ext cx="1324579" cy="1432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E840E-711C-C9FC-E9DA-68BFEBCF61BF}"/>
              </a:ext>
            </a:extLst>
          </p:cNvPr>
          <p:cNvSpPr txBox="1"/>
          <p:nvPr/>
        </p:nvSpPr>
        <p:spPr>
          <a:xfrm>
            <a:off x="1" y="2202752"/>
            <a:ext cx="3887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R,g,b</a:t>
            </a:r>
            <a:r>
              <a:rPr lang="ko-KR" altLang="en-US" sz="2800" dirty="0"/>
              <a:t>의 밝기로 색 표현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742C04C-0658-9475-7A65-8E43033F3BF1}"/>
              </a:ext>
            </a:extLst>
          </p:cNvPr>
          <p:cNvGrpSpPr/>
          <p:nvPr/>
        </p:nvGrpSpPr>
        <p:grpSpPr>
          <a:xfrm>
            <a:off x="0" y="2725972"/>
            <a:ext cx="4014240" cy="1587173"/>
            <a:chOff x="0" y="2725972"/>
            <a:chExt cx="4014240" cy="1587173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8C8A7702-F496-C9BF-4F7B-93A35AD8EB08}"/>
                </a:ext>
              </a:extLst>
            </p:cNvPr>
            <p:cNvSpPr/>
            <p:nvPr/>
          </p:nvSpPr>
          <p:spPr>
            <a:xfrm rot="5400000">
              <a:off x="1261874" y="3018580"/>
              <a:ext cx="1060704" cy="47548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2BF7AA-F1E5-C822-15A6-5A09DC349328}"/>
                </a:ext>
              </a:extLst>
            </p:cNvPr>
            <p:cNvSpPr txBox="1"/>
            <p:nvPr/>
          </p:nvSpPr>
          <p:spPr>
            <a:xfrm>
              <a:off x="0" y="3789925"/>
              <a:ext cx="40142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err="1"/>
                <a:t>R,g,b</a:t>
              </a:r>
              <a:r>
                <a:rPr lang="ko-KR" altLang="en-US" sz="2800" dirty="0"/>
                <a:t>의 세 수로 색 표현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EB224B-983D-1CF0-DDD8-77065E35B01A}"/>
              </a:ext>
            </a:extLst>
          </p:cNvPr>
          <p:cNvGrpSpPr/>
          <p:nvPr/>
        </p:nvGrpSpPr>
        <p:grpSpPr>
          <a:xfrm>
            <a:off x="5565648" y="1240072"/>
            <a:ext cx="6014981" cy="2971800"/>
            <a:chOff x="5565648" y="1240072"/>
            <a:chExt cx="6014981" cy="2971800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D8FD035E-F911-BA26-9060-CA64E0BE5493}"/>
                </a:ext>
              </a:extLst>
            </p:cNvPr>
            <p:cNvSpPr/>
            <p:nvPr/>
          </p:nvSpPr>
          <p:spPr>
            <a:xfrm>
              <a:off x="5565648" y="3018580"/>
              <a:ext cx="1060704" cy="47548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E5EF794-50FC-0730-CC53-0C3005685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5279" y="1240072"/>
              <a:ext cx="4705350" cy="29718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1E4077-B91B-5F49-8DF8-1B15509283B2}"/>
              </a:ext>
            </a:extLst>
          </p:cNvPr>
          <p:cNvSpPr txBox="1"/>
          <p:nvPr/>
        </p:nvSpPr>
        <p:spPr>
          <a:xfrm>
            <a:off x="6875279" y="4296886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픽셀의 모임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FB5A040-A766-DF53-6831-175ED4B8DAAA}"/>
              </a:ext>
            </a:extLst>
          </p:cNvPr>
          <p:cNvGrpSpPr/>
          <p:nvPr/>
        </p:nvGrpSpPr>
        <p:grpSpPr>
          <a:xfrm>
            <a:off x="8881126" y="4292221"/>
            <a:ext cx="2847219" cy="523220"/>
            <a:chOff x="8881126" y="4292221"/>
            <a:chExt cx="2847219" cy="523220"/>
          </a:xfrm>
        </p:grpSpPr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6AB81D55-7937-1461-330E-5FF8AD4A9764}"/>
                </a:ext>
              </a:extLst>
            </p:cNvPr>
            <p:cNvSpPr/>
            <p:nvPr/>
          </p:nvSpPr>
          <p:spPr>
            <a:xfrm>
              <a:off x="8881126" y="4292221"/>
              <a:ext cx="841372" cy="47548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719D77-1DE3-64DB-88B3-DE004F543D52}"/>
                </a:ext>
              </a:extLst>
            </p:cNvPr>
            <p:cNvSpPr txBox="1"/>
            <p:nvPr/>
          </p:nvSpPr>
          <p:spPr>
            <a:xfrm>
              <a:off x="9621678" y="4292221"/>
              <a:ext cx="2106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픽셀의 배열</a:t>
              </a:r>
            </a:p>
          </p:txBody>
        </p:sp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2F7C4FE-E063-AB65-921F-968CDD91CF42}"/>
              </a:ext>
            </a:extLst>
          </p:cNvPr>
          <p:cNvSpPr/>
          <p:nvPr/>
        </p:nvSpPr>
        <p:spPr>
          <a:xfrm rot="5400000">
            <a:off x="10413400" y="4869743"/>
            <a:ext cx="523221" cy="39039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D7D6CB-E3C4-E931-37FE-1D01FF8424DB}"/>
              </a:ext>
            </a:extLst>
          </p:cNvPr>
          <p:cNvSpPr txBox="1"/>
          <p:nvPr/>
        </p:nvSpPr>
        <p:spPr>
          <a:xfrm>
            <a:off x="9558358" y="5343980"/>
            <a:ext cx="22541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세 수의 배열</a:t>
            </a:r>
            <a:endParaRPr lang="en-US" altLang="ko-KR" sz="2800" dirty="0"/>
          </a:p>
          <a:p>
            <a:r>
              <a:rPr lang="en-US" altLang="ko-KR" sz="2800" dirty="0"/>
              <a:t>[ [0,122,222],</a:t>
            </a:r>
          </a:p>
          <a:p>
            <a:r>
              <a:rPr lang="en-US" altLang="ko-KR" sz="2800" dirty="0"/>
              <a:t>  ,,, ]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5037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CC56D-41DE-085D-0DC8-FD2715A6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이미지와 동영상</a:t>
            </a:r>
          </a:p>
        </p:txBody>
      </p:sp>
      <p:pic>
        <p:nvPicPr>
          <p:cNvPr id="2050" name="Picture 2" descr="플립북 애니메이션 &gt; 자유갤러리 | 쿨엔조이">
            <a:extLst>
              <a:ext uri="{FF2B5EF4-FFF2-40B4-BE49-F238E27FC236}">
                <a16:creationId xmlns:a16="http://schemas.microsoft.com/office/drawing/2014/main" id="{7B6B250B-1CEB-BD52-FEB5-4F6DD052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85975"/>
            <a:ext cx="4762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E54B520-01E6-31FB-6406-92344C0F6282}"/>
              </a:ext>
            </a:extLst>
          </p:cNvPr>
          <p:cNvGrpSpPr/>
          <p:nvPr/>
        </p:nvGrpSpPr>
        <p:grpSpPr>
          <a:xfrm>
            <a:off x="5952155" y="3198167"/>
            <a:ext cx="5604336" cy="534078"/>
            <a:chOff x="5952155" y="3198167"/>
            <a:chExt cx="5604336" cy="534078"/>
          </a:xfrm>
        </p:grpSpPr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EF690A11-3A5B-5D70-1776-61DD2C12C967}"/>
                </a:ext>
              </a:extLst>
            </p:cNvPr>
            <p:cNvSpPr/>
            <p:nvPr/>
          </p:nvSpPr>
          <p:spPr>
            <a:xfrm>
              <a:off x="5952155" y="3209731"/>
              <a:ext cx="1278294" cy="52251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9AB707-D400-226F-5849-2DE3185E3928}"/>
                </a:ext>
              </a:extLst>
            </p:cNvPr>
            <p:cNvSpPr txBox="1"/>
            <p:nvPr/>
          </p:nvSpPr>
          <p:spPr>
            <a:xfrm>
              <a:off x="7333860" y="3198167"/>
              <a:ext cx="4222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동영상 </a:t>
              </a:r>
              <a:r>
                <a:rPr lang="en-US" altLang="ko-KR" sz="2400" dirty="0"/>
                <a:t>= </a:t>
              </a:r>
              <a:r>
                <a:rPr lang="ko-KR" altLang="en-US" sz="2400" dirty="0"/>
                <a:t>이미지의 빠른 재생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614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F2089-92E9-9C37-6000-D8BE7AFB1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용어설명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B9CD9AA-1145-51EE-F7E8-0DDA0522CFCB}"/>
              </a:ext>
            </a:extLst>
          </p:cNvPr>
          <p:cNvSpPr/>
          <p:nvPr/>
        </p:nvSpPr>
        <p:spPr>
          <a:xfrm>
            <a:off x="2286000" y="1690688"/>
            <a:ext cx="7626096" cy="46369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인공지능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4B5C52C-9BF3-5E1B-8C34-0CD5CB4BE06B}"/>
              </a:ext>
            </a:extLst>
          </p:cNvPr>
          <p:cNvSpPr/>
          <p:nvPr/>
        </p:nvSpPr>
        <p:spPr>
          <a:xfrm>
            <a:off x="2933700" y="2743200"/>
            <a:ext cx="6324600" cy="30733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00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머신러닝</a:t>
            </a:r>
            <a:endParaRPr lang="ko-KR" altLang="en-US" sz="2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256F615-AA77-3D72-7057-B7A5E208D4E8}"/>
              </a:ext>
            </a:extLst>
          </p:cNvPr>
          <p:cNvSpPr/>
          <p:nvPr/>
        </p:nvSpPr>
        <p:spPr>
          <a:xfrm>
            <a:off x="4243387" y="3905250"/>
            <a:ext cx="3705225" cy="15365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인공신경망 </a:t>
            </a:r>
            <a:r>
              <a:rPr lang="en-US" altLang="ko-KR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딥러닝</a:t>
            </a:r>
            <a:r>
              <a:rPr lang="en-US" altLang="ko-KR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sz="2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5D773D-FD2A-A8D7-5D2D-B8C7AFEC7B0D}"/>
              </a:ext>
            </a:extLst>
          </p:cNvPr>
          <p:cNvSpPr txBox="1"/>
          <p:nvPr/>
        </p:nvSpPr>
        <p:spPr>
          <a:xfrm>
            <a:off x="4224333" y="2244851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사람의 지능을 인공적으로 만든 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1C82EA-5791-17A2-6984-CEA8FFD15889}"/>
              </a:ext>
            </a:extLst>
          </p:cNvPr>
          <p:cNvSpPr txBox="1"/>
          <p:nvPr/>
        </p:nvSpPr>
        <p:spPr>
          <a:xfrm>
            <a:off x="4652334" y="3244334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데이터로부터 학습하는 것</a:t>
            </a:r>
          </a:p>
        </p:txBody>
      </p:sp>
    </p:spTree>
    <p:extLst>
      <p:ext uri="{BB962C8B-B14F-4D97-AF65-F5344CB8AC3E}">
        <p14:creationId xmlns:p14="http://schemas.microsoft.com/office/powerpoint/2010/main" val="266512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머신러닝] 머신러닝의 3가지 학습 방법">
            <a:extLst>
              <a:ext uri="{FF2B5EF4-FFF2-40B4-BE49-F238E27FC236}">
                <a16:creationId xmlns:a16="http://schemas.microsoft.com/office/drawing/2014/main" id="{A342E3EE-7099-1762-C909-2015507D0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744" y="-126137"/>
            <a:ext cx="8940512" cy="7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원형: 비어 있음 6">
            <a:extLst>
              <a:ext uri="{FF2B5EF4-FFF2-40B4-BE49-F238E27FC236}">
                <a16:creationId xmlns:a16="http://schemas.microsoft.com/office/drawing/2014/main" id="{03027D80-118F-B9CA-F048-810E1FBCE50F}"/>
              </a:ext>
            </a:extLst>
          </p:cNvPr>
          <p:cNvSpPr/>
          <p:nvPr/>
        </p:nvSpPr>
        <p:spPr>
          <a:xfrm>
            <a:off x="6200775" y="133350"/>
            <a:ext cx="1695450" cy="676275"/>
          </a:xfrm>
          <a:prstGeom prst="donut">
            <a:avLst>
              <a:gd name="adj" fmla="val 951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3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A62166-B4B9-88DF-A204-A456B2BF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D3C48AA-8CEA-44A5-2E9F-60B388D7A746}"/>
              </a:ext>
            </a:extLst>
          </p:cNvPr>
          <p:cNvGrpSpPr/>
          <p:nvPr/>
        </p:nvGrpSpPr>
        <p:grpSpPr>
          <a:xfrm>
            <a:off x="2775520" y="2290866"/>
            <a:ext cx="5735987" cy="3237804"/>
            <a:chOff x="1488594" y="1588471"/>
            <a:chExt cx="5735987" cy="3237804"/>
          </a:xfrm>
        </p:grpSpPr>
        <p:pic>
          <p:nvPicPr>
            <p:cNvPr id="4" name="Picture 6" descr="신경 세포 - 위키백과, 우리 모두의 백과사전">
              <a:extLst>
                <a:ext uri="{FF2B5EF4-FFF2-40B4-BE49-F238E27FC236}">
                  <a16:creationId xmlns:a16="http://schemas.microsoft.com/office/drawing/2014/main" id="{149D66D2-5DA8-C697-39C7-2102486D6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594" y="1588471"/>
              <a:ext cx="5735987" cy="307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6A25F6-7139-46D6-2765-6DC1F2DF4C8F}"/>
                </a:ext>
              </a:extLst>
            </p:cNvPr>
            <p:cNvSpPr txBox="1"/>
            <p:nvPr/>
          </p:nvSpPr>
          <p:spPr>
            <a:xfrm>
              <a:off x="2199586" y="4364610"/>
              <a:ext cx="43140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인체 신경의 기본 단위인 뉴런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4AC5BA-3A83-E194-4772-C0A52C1B9AD6}"/>
              </a:ext>
            </a:extLst>
          </p:cNvPr>
          <p:cNvGrpSpPr/>
          <p:nvPr/>
        </p:nvGrpSpPr>
        <p:grpSpPr>
          <a:xfrm>
            <a:off x="430008" y="2421045"/>
            <a:ext cx="2573930" cy="2680769"/>
            <a:chOff x="430008" y="2421045"/>
            <a:chExt cx="2573930" cy="2680769"/>
          </a:xfrm>
        </p:grpSpPr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B364D60C-BDE2-421B-CD32-CF393D5F2E87}"/>
                </a:ext>
              </a:extLst>
            </p:cNvPr>
            <p:cNvSpPr/>
            <p:nvPr/>
          </p:nvSpPr>
          <p:spPr>
            <a:xfrm rot="1659171">
              <a:off x="1948136" y="2421045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DE178D17-1966-0BA5-DC4A-44A1A05BA114}"/>
                </a:ext>
              </a:extLst>
            </p:cNvPr>
            <p:cNvSpPr/>
            <p:nvPr/>
          </p:nvSpPr>
          <p:spPr>
            <a:xfrm>
              <a:off x="1812505" y="3192396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D2B3F768-282D-32BD-F99C-39325CF4436A}"/>
                </a:ext>
              </a:extLst>
            </p:cNvPr>
            <p:cNvSpPr/>
            <p:nvPr/>
          </p:nvSpPr>
          <p:spPr>
            <a:xfrm rot="20678666">
              <a:off x="1843584" y="3948978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50D2BDF6-173B-ADCF-5720-6B832BD05ACA}"/>
                </a:ext>
              </a:extLst>
            </p:cNvPr>
            <p:cNvSpPr/>
            <p:nvPr/>
          </p:nvSpPr>
          <p:spPr>
            <a:xfrm rot="19960083">
              <a:off x="1932923" y="4724742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E7D565-F27B-6FD3-55AB-555D23B59548}"/>
                </a:ext>
              </a:extLst>
            </p:cNvPr>
            <p:cNvSpPr txBox="1"/>
            <p:nvPr/>
          </p:nvSpPr>
          <p:spPr>
            <a:xfrm>
              <a:off x="430008" y="3380932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/>
                <a:t>자극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2BE9A1-3B3C-8377-997B-8F1205B9C312}"/>
              </a:ext>
            </a:extLst>
          </p:cNvPr>
          <p:cNvGrpSpPr/>
          <p:nvPr/>
        </p:nvGrpSpPr>
        <p:grpSpPr>
          <a:xfrm>
            <a:off x="4391489" y="603504"/>
            <a:ext cx="2543530" cy="2921021"/>
            <a:chOff x="4391489" y="603504"/>
            <a:chExt cx="2543530" cy="29210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9A1804-46E5-8CFD-0371-DB65BDDB6A90}"/>
                </a:ext>
              </a:extLst>
            </p:cNvPr>
            <p:cNvSpPr txBox="1"/>
            <p:nvPr/>
          </p:nvSpPr>
          <p:spPr>
            <a:xfrm>
              <a:off x="5138802" y="603504"/>
              <a:ext cx="105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/>
                <a:t>역치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7B196A8-C144-D2F2-EEE2-C2D0C349F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1489" y="1057206"/>
              <a:ext cx="2543530" cy="2467319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AB6F170-B013-A221-3A01-2DE5E08E6FA3}"/>
              </a:ext>
            </a:extLst>
          </p:cNvPr>
          <p:cNvGrpSpPr/>
          <p:nvPr/>
        </p:nvGrpSpPr>
        <p:grpSpPr>
          <a:xfrm>
            <a:off x="7832557" y="2347970"/>
            <a:ext cx="2438510" cy="784598"/>
            <a:chOff x="7832557" y="2347970"/>
            <a:chExt cx="2438510" cy="784598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42D4233C-9FDA-A2E1-5379-42C1B27A5831}"/>
                </a:ext>
              </a:extLst>
            </p:cNvPr>
            <p:cNvSpPr/>
            <p:nvPr/>
          </p:nvSpPr>
          <p:spPr>
            <a:xfrm rot="20581455">
              <a:off x="7832557" y="2755496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16784A-4547-B8A6-D202-988A016C811A}"/>
                </a:ext>
              </a:extLst>
            </p:cNvPr>
            <p:cNvSpPr txBox="1"/>
            <p:nvPr/>
          </p:nvSpPr>
          <p:spPr>
            <a:xfrm>
              <a:off x="8913130" y="2347970"/>
              <a:ext cx="13579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/>
                <a:t>전달</a:t>
              </a:r>
              <a:endParaRPr lang="ko-KR" alt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68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5A757-0832-73CD-0B04-DB6914B0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수학적 구현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176B036-B210-4BA8-190A-877E45C53FA9}"/>
              </a:ext>
            </a:extLst>
          </p:cNvPr>
          <p:cNvSpPr/>
          <p:nvPr/>
        </p:nvSpPr>
        <p:spPr>
          <a:xfrm>
            <a:off x="3619491" y="1753563"/>
            <a:ext cx="4233672" cy="42336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2B2356E-E146-2DE5-F418-73529586434D}"/>
              </a:ext>
            </a:extLst>
          </p:cNvPr>
          <p:cNvGrpSpPr/>
          <p:nvPr/>
        </p:nvGrpSpPr>
        <p:grpSpPr>
          <a:xfrm>
            <a:off x="713472" y="2475530"/>
            <a:ext cx="2573930" cy="2680769"/>
            <a:chOff x="430008" y="2421045"/>
            <a:chExt cx="2573930" cy="2680769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60D85FB3-EB15-7731-DAD7-3FBB7137399B}"/>
                </a:ext>
              </a:extLst>
            </p:cNvPr>
            <p:cNvSpPr/>
            <p:nvPr/>
          </p:nvSpPr>
          <p:spPr>
            <a:xfrm rot="1659171">
              <a:off x="1948136" y="2421045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E5F29817-F24B-9628-719C-931AB935CBE7}"/>
                </a:ext>
              </a:extLst>
            </p:cNvPr>
            <p:cNvSpPr/>
            <p:nvPr/>
          </p:nvSpPr>
          <p:spPr>
            <a:xfrm>
              <a:off x="1812505" y="3192396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8EE68F71-21BA-0DF1-BA40-35A6DFFB7FE2}"/>
                </a:ext>
              </a:extLst>
            </p:cNvPr>
            <p:cNvSpPr/>
            <p:nvPr/>
          </p:nvSpPr>
          <p:spPr>
            <a:xfrm rot="20678666">
              <a:off x="1843584" y="3948978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4DF284FF-6120-AECD-C688-2B3D5675EC65}"/>
                </a:ext>
              </a:extLst>
            </p:cNvPr>
            <p:cNvSpPr/>
            <p:nvPr/>
          </p:nvSpPr>
          <p:spPr>
            <a:xfrm rot="19960083">
              <a:off x="1932923" y="4724742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464DFA-C30E-0CE9-CCA8-D38F2136AD49}"/>
                </a:ext>
              </a:extLst>
            </p:cNvPr>
            <p:cNvSpPr txBox="1"/>
            <p:nvPr/>
          </p:nvSpPr>
          <p:spPr>
            <a:xfrm>
              <a:off x="430008" y="3380932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/>
                <a:t>입력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071494B-0F66-B754-69E3-3606BEC16FE4}"/>
              </a:ext>
            </a:extLst>
          </p:cNvPr>
          <p:cNvGrpSpPr/>
          <p:nvPr/>
        </p:nvGrpSpPr>
        <p:grpSpPr>
          <a:xfrm>
            <a:off x="8206925" y="3300787"/>
            <a:ext cx="2937891" cy="646331"/>
            <a:chOff x="7857328" y="2347970"/>
            <a:chExt cx="2937891" cy="646331"/>
          </a:xfrm>
        </p:grpSpPr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99EF2405-90A1-508C-0A39-E5DE8D692E34}"/>
                </a:ext>
              </a:extLst>
            </p:cNvPr>
            <p:cNvSpPr/>
            <p:nvPr/>
          </p:nvSpPr>
          <p:spPr>
            <a:xfrm>
              <a:off x="7857328" y="2482599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E8E9A8-34E3-7C57-57D5-87410538D5F0}"/>
                </a:ext>
              </a:extLst>
            </p:cNvPr>
            <p:cNvSpPr txBox="1"/>
            <p:nvPr/>
          </p:nvSpPr>
          <p:spPr>
            <a:xfrm>
              <a:off x="8913130" y="2347970"/>
              <a:ext cx="1882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/>
                <a:t>값 전달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1945EB6-B23C-4CA4-9959-8DFC15D1BE2A}"/>
              </a:ext>
            </a:extLst>
          </p:cNvPr>
          <p:cNvGrpSpPr/>
          <p:nvPr/>
        </p:nvGrpSpPr>
        <p:grpSpPr>
          <a:xfrm>
            <a:off x="4756311" y="2274036"/>
            <a:ext cx="2908720" cy="2733401"/>
            <a:chOff x="4370408" y="2242089"/>
            <a:chExt cx="2908720" cy="273340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AAA63A7-AF71-16BD-611B-57CD5DD7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0408" y="2765309"/>
              <a:ext cx="2731839" cy="221018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40DC1F-E804-B2DE-CD45-BD10371FB6AE}"/>
                </a:ext>
              </a:extLst>
            </p:cNvPr>
            <p:cNvSpPr txBox="1"/>
            <p:nvPr/>
          </p:nvSpPr>
          <p:spPr>
            <a:xfrm>
              <a:off x="4770479" y="2242089"/>
              <a:ext cx="25086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/>
                <a:t>활성화함수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2A88AF-688F-4AC8-2B34-FF121D36FEA7}"/>
              </a:ext>
            </a:extLst>
          </p:cNvPr>
          <p:cNvGrpSpPr/>
          <p:nvPr/>
        </p:nvGrpSpPr>
        <p:grpSpPr>
          <a:xfrm>
            <a:off x="2446595" y="2233651"/>
            <a:ext cx="2556430" cy="3298036"/>
            <a:chOff x="2446595" y="2233651"/>
            <a:chExt cx="2556430" cy="329803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2887F3B-D477-5F97-736C-0479DAC29457}"/>
                </a:ext>
              </a:extLst>
            </p:cNvPr>
            <p:cNvGrpSpPr/>
            <p:nvPr/>
          </p:nvGrpSpPr>
          <p:grpSpPr>
            <a:xfrm>
              <a:off x="2446595" y="2233651"/>
              <a:ext cx="1449222" cy="3298036"/>
              <a:chOff x="2446595" y="2233651"/>
              <a:chExt cx="1449222" cy="329803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099674F-ED46-165B-7A9E-2D7C6FF10D94}"/>
                  </a:ext>
                </a:extLst>
              </p:cNvPr>
              <p:cNvSpPr txBox="1"/>
              <p:nvPr/>
            </p:nvSpPr>
            <p:spPr>
              <a:xfrm>
                <a:off x="2446595" y="355854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/>
                  <a:t>X </a:t>
                </a:r>
                <a:r>
                  <a:rPr lang="ko-KR" altLang="en-US" dirty="0"/>
                  <a:t>가중치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D53E5E-DA56-7BC9-4ADA-32457BE2CE61}"/>
                  </a:ext>
                </a:extLst>
              </p:cNvPr>
              <p:cNvSpPr txBox="1"/>
              <p:nvPr/>
            </p:nvSpPr>
            <p:spPr>
              <a:xfrm>
                <a:off x="2754982" y="223365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X </a:t>
                </a:r>
                <a:r>
                  <a:rPr lang="ko-KR" altLang="en-US" dirty="0"/>
                  <a:t>가중치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3F2AD1-2140-CE14-6097-0A3715505CA2}"/>
                  </a:ext>
                </a:extLst>
              </p:cNvPr>
              <p:cNvSpPr txBox="1"/>
              <p:nvPr/>
            </p:nvSpPr>
            <p:spPr>
              <a:xfrm>
                <a:off x="2716540" y="4235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X </a:t>
                </a:r>
                <a:r>
                  <a:rPr lang="ko-KR" altLang="en-US" dirty="0"/>
                  <a:t>가중치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BACB48-BA82-7B96-C8BE-731F71006DC6}"/>
                  </a:ext>
                </a:extLst>
              </p:cNvPr>
              <p:cNvSpPr txBox="1"/>
              <p:nvPr/>
            </p:nvSpPr>
            <p:spPr>
              <a:xfrm>
                <a:off x="2797439" y="516235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X </a:t>
                </a:r>
                <a:r>
                  <a:rPr lang="ko-KR" altLang="en-US" dirty="0"/>
                  <a:t>가중치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6CE301-A70D-C0BE-BA53-8D3F5B8CF0A8}"/>
                </a:ext>
              </a:extLst>
            </p:cNvPr>
            <p:cNvSpPr txBox="1"/>
            <p:nvPr/>
          </p:nvSpPr>
          <p:spPr>
            <a:xfrm>
              <a:off x="3645088" y="3481597"/>
              <a:ext cx="13579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+bias</a:t>
              </a:r>
              <a:endParaRPr lang="ko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791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3F2C8F8-9C23-24F8-CA1D-13BE224A73DB}"/>
              </a:ext>
            </a:extLst>
          </p:cNvPr>
          <p:cNvSpPr/>
          <p:nvPr/>
        </p:nvSpPr>
        <p:spPr>
          <a:xfrm>
            <a:off x="4201361" y="1854740"/>
            <a:ext cx="3440306" cy="24463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EA06B06-6948-7F09-88CB-E0C76EEE57F0}"/>
              </a:ext>
            </a:extLst>
          </p:cNvPr>
          <p:cNvSpPr/>
          <p:nvPr/>
        </p:nvSpPr>
        <p:spPr>
          <a:xfrm>
            <a:off x="1077122" y="1275638"/>
            <a:ext cx="810404" cy="810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x1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E5FD7A3-8710-7FEF-08F1-71E227377ECD}"/>
              </a:ext>
            </a:extLst>
          </p:cNvPr>
          <p:cNvSpPr/>
          <p:nvPr/>
        </p:nvSpPr>
        <p:spPr>
          <a:xfrm>
            <a:off x="1077122" y="2491244"/>
            <a:ext cx="810404" cy="810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x2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9538F46-4A74-CACA-B968-C707EAC81760}"/>
              </a:ext>
            </a:extLst>
          </p:cNvPr>
          <p:cNvSpPr/>
          <p:nvPr/>
        </p:nvSpPr>
        <p:spPr>
          <a:xfrm>
            <a:off x="1077122" y="3825758"/>
            <a:ext cx="810404" cy="810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x3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EEEE6A0-3CC0-8C37-A715-72863EAFC7DA}"/>
              </a:ext>
            </a:extLst>
          </p:cNvPr>
          <p:cNvSpPr/>
          <p:nvPr/>
        </p:nvSpPr>
        <p:spPr>
          <a:xfrm>
            <a:off x="1077122" y="5160272"/>
            <a:ext cx="810404" cy="810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x4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D7836FA-8889-C6D7-6E66-BCB2D7BF487C}"/>
              </a:ext>
            </a:extLst>
          </p:cNvPr>
          <p:cNvGrpSpPr/>
          <p:nvPr/>
        </p:nvGrpSpPr>
        <p:grpSpPr>
          <a:xfrm>
            <a:off x="1887526" y="1586438"/>
            <a:ext cx="2494915" cy="870691"/>
            <a:chOff x="1887526" y="1586438"/>
            <a:chExt cx="2494915" cy="870691"/>
          </a:xfrm>
        </p:grpSpPr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767B08F6-273F-5765-5AF6-67BEEBB661EF}"/>
                </a:ext>
              </a:extLst>
            </p:cNvPr>
            <p:cNvCxnSpPr>
              <a:cxnSpLocks/>
              <a:stCxn id="4" idx="6"/>
              <a:endCxn id="28" idx="1"/>
            </p:cNvCxnSpPr>
            <p:nvPr/>
          </p:nvCxnSpPr>
          <p:spPr>
            <a:xfrm>
              <a:off x="1887526" y="1680840"/>
              <a:ext cx="2494915" cy="7762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923AA6-5E37-5EF9-DCCC-DE6585B176F0}"/>
                </a:ext>
              </a:extLst>
            </p:cNvPr>
            <p:cNvSpPr txBox="1"/>
            <p:nvPr/>
          </p:nvSpPr>
          <p:spPr>
            <a:xfrm>
              <a:off x="2697930" y="1586438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w1</a:t>
              </a:r>
              <a:endParaRPr lang="ko-KR" altLang="en-US" b="1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8F3176-0A2D-5F2B-E072-22593753C4A2}"/>
              </a:ext>
            </a:extLst>
          </p:cNvPr>
          <p:cNvGrpSpPr/>
          <p:nvPr/>
        </p:nvGrpSpPr>
        <p:grpSpPr>
          <a:xfrm>
            <a:off x="1887526" y="2368540"/>
            <a:ext cx="2494915" cy="527906"/>
            <a:chOff x="1780876" y="766037"/>
            <a:chExt cx="2494915" cy="527906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735DB081-EFC6-ACAA-D5B6-F5E57EF5C589}"/>
                </a:ext>
              </a:extLst>
            </p:cNvPr>
            <p:cNvCxnSpPr>
              <a:cxnSpLocks/>
              <a:stCxn id="5" idx="6"/>
              <a:endCxn id="28" idx="1"/>
            </p:cNvCxnSpPr>
            <p:nvPr/>
          </p:nvCxnSpPr>
          <p:spPr>
            <a:xfrm flipV="1">
              <a:off x="1780876" y="854626"/>
              <a:ext cx="2494915" cy="4393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F2EE42-9549-88FF-97B6-BD705189A5D2}"/>
                </a:ext>
              </a:extLst>
            </p:cNvPr>
            <p:cNvSpPr txBox="1"/>
            <p:nvPr/>
          </p:nvSpPr>
          <p:spPr>
            <a:xfrm>
              <a:off x="2582767" y="766037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w2</a:t>
              </a:r>
              <a:endParaRPr lang="ko-KR" altLang="en-US" b="1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EFF8985-56CF-535C-9E5D-3BCEA9B9856E}"/>
              </a:ext>
            </a:extLst>
          </p:cNvPr>
          <p:cNvGrpSpPr/>
          <p:nvPr/>
        </p:nvGrpSpPr>
        <p:grpSpPr>
          <a:xfrm>
            <a:off x="1887526" y="2457129"/>
            <a:ext cx="2494915" cy="1773831"/>
            <a:chOff x="1674226" y="-226091"/>
            <a:chExt cx="2494915" cy="1773831"/>
          </a:xfrm>
        </p:grpSpPr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0756C87-457E-812A-0C31-90F1F5BC4DBF}"/>
                </a:ext>
              </a:extLst>
            </p:cNvPr>
            <p:cNvCxnSpPr>
              <a:cxnSpLocks/>
              <a:stCxn id="6" idx="6"/>
              <a:endCxn id="28" idx="1"/>
            </p:cNvCxnSpPr>
            <p:nvPr/>
          </p:nvCxnSpPr>
          <p:spPr>
            <a:xfrm flipV="1">
              <a:off x="1674226" y="-226091"/>
              <a:ext cx="2494915" cy="17738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C3A4FA-3634-4C88-CB18-4EA4FC5566D8}"/>
                </a:ext>
              </a:extLst>
            </p:cNvPr>
            <p:cNvSpPr txBox="1"/>
            <p:nvPr/>
          </p:nvSpPr>
          <p:spPr>
            <a:xfrm>
              <a:off x="2476116" y="399647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w3</a:t>
              </a:r>
              <a:endParaRPr lang="ko-KR" altLang="en-US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882BA72-98E7-78CB-6745-DB3E0662EA2E}"/>
              </a:ext>
            </a:extLst>
          </p:cNvPr>
          <p:cNvGrpSpPr/>
          <p:nvPr/>
        </p:nvGrpSpPr>
        <p:grpSpPr>
          <a:xfrm>
            <a:off x="1887526" y="2457129"/>
            <a:ext cx="2494915" cy="3108345"/>
            <a:chOff x="1316545" y="-1466410"/>
            <a:chExt cx="2494915" cy="3108345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348335A5-3FEB-5377-C272-070E6B80BF95}"/>
                </a:ext>
              </a:extLst>
            </p:cNvPr>
            <p:cNvCxnSpPr>
              <a:cxnSpLocks/>
              <a:stCxn id="7" idx="6"/>
              <a:endCxn id="28" idx="1"/>
            </p:cNvCxnSpPr>
            <p:nvPr/>
          </p:nvCxnSpPr>
          <p:spPr>
            <a:xfrm flipV="1">
              <a:off x="1316545" y="-1466410"/>
              <a:ext cx="2494915" cy="31083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9551D9-CF4E-8664-E79E-5A66C5597A65}"/>
                </a:ext>
              </a:extLst>
            </p:cNvPr>
            <p:cNvSpPr txBox="1"/>
            <p:nvPr/>
          </p:nvSpPr>
          <p:spPr>
            <a:xfrm>
              <a:off x="2113176" y="-154647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w4</a:t>
              </a:r>
              <a:endParaRPr lang="ko-KR" altLang="en-US" b="1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18AB7BF-2675-C33E-0C08-31EFC2392EEA}"/>
              </a:ext>
            </a:extLst>
          </p:cNvPr>
          <p:cNvSpPr txBox="1"/>
          <p:nvPr/>
        </p:nvSpPr>
        <p:spPr>
          <a:xfrm>
            <a:off x="4382441" y="2195519"/>
            <a:ext cx="3259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z=sum(xi*</a:t>
            </a:r>
            <a:r>
              <a:rPr lang="en-US" altLang="ko-KR" sz="2800" b="1" dirty="0" err="1"/>
              <a:t>wi</a:t>
            </a:r>
            <a:r>
              <a:rPr lang="en-US" altLang="ko-KR" sz="2800" b="1" dirty="0"/>
              <a:t>) + b</a:t>
            </a:r>
            <a:endParaRPr lang="ko-KR" altLang="en-US" sz="28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24598F-4FF3-7B9E-C4C6-FA21F40E9C55}"/>
              </a:ext>
            </a:extLst>
          </p:cNvPr>
          <p:cNvSpPr txBox="1"/>
          <p:nvPr/>
        </p:nvSpPr>
        <p:spPr>
          <a:xfrm>
            <a:off x="4448164" y="3554564"/>
            <a:ext cx="2294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활성화함수 </a:t>
            </a:r>
            <a:r>
              <a:rPr lang="en-US" altLang="ko-KR" sz="2800" b="1" dirty="0"/>
              <a:t>F</a:t>
            </a:r>
            <a:endParaRPr lang="ko-KR" altLang="en-US" sz="2800" b="1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4098975-1AA9-E4F9-202B-5D0188471771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5595273" y="2718739"/>
            <a:ext cx="416781" cy="8358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448A19E-764C-2027-AA64-63A59DE42204}"/>
              </a:ext>
            </a:extLst>
          </p:cNvPr>
          <p:cNvSpPr txBox="1"/>
          <p:nvPr/>
        </p:nvSpPr>
        <p:spPr>
          <a:xfrm>
            <a:off x="5143867" y="132659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뉴런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8B3A792-5C2D-4B6D-E535-9A06B63B916D}"/>
              </a:ext>
            </a:extLst>
          </p:cNvPr>
          <p:cNvSpPr txBox="1"/>
          <p:nvPr/>
        </p:nvSpPr>
        <p:spPr>
          <a:xfrm>
            <a:off x="428990" y="490808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뉴런의 입력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B992ECF-4237-A75A-1125-A830CED7FA00}"/>
              </a:ext>
            </a:extLst>
          </p:cNvPr>
          <p:cNvSpPr txBox="1"/>
          <p:nvPr/>
        </p:nvSpPr>
        <p:spPr>
          <a:xfrm>
            <a:off x="1887526" y="1219418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뉴런의 가중치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925B6BC-8D26-9F25-48C4-C46876DFE008}"/>
              </a:ext>
            </a:extLst>
          </p:cNvPr>
          <p:cNvSpPr txBox="1"/>
          <p:nvPr/>
        </p:nvSpPr>
        <p:spPr>
          <a:xfrm>
            <a:off x="6479579" y="1169727"/>
            <a:ext cx="180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뉴런의 </a:t>
            </a:r>
            <a:r>
              <a:rPr lang="en-US" altLang="ko-KR" sz="2400" b="1" dirty="0"/>
              <a:t>bias</a:t>
            </a:r>
            <a:endParaRPr lang="ko-KR" altLang="en-US" sz="2400" b="1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1947B252-4971-7D12-54F1-AE5FA5C3F079}"/>
              </a:ext>
            </a:extLst>
          </p:cNvPr>
          <p:cNvCxnSpPr>
            <a:cxnSpLocks/>
            <a:stCxn id="77" idx="2"/>
          </p:cNvCxnSpPr>
          <p:nvPr/>
        </p:nvCxnSpPr>
        <p:spPr>
          <a:xfrm flipH="1">
            <a:off x="7259510" y="1631392"/>
            <a:ext cx="121919" cy="5641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EAC3BFEC-77DF-1620-8869-158D322A3B6E}"/>
              </a:ext>
            </a:extLst>
          </p:cNvPr>
          <p:cNvSpPr txBox="1"/>
          <p:nvPr/>
        </p:nvSpPr>
        <p:spPr>
          <a:xfrm>
            <a:off x="8594261" y="184981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뉴런의 출력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495657FD-46F5-07C7-C55B-510E5AB02107}"/>
              </a:ext>
            </a:extLst>
          </p:cNvPr>
          <p:cNvSpPr/>
          <p:nvPr/>
        </p:nvSpPr>
        <p:spPr>
          <a:xfrm>
            <a:off x="9242392" y="2618596"/>
            <a:ext cx="810404" cy="810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y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987AB55-21CF-94E1-2CA6-F4F4A6C5C23C}"/>
              </a:ext>
            </a:extLst>
          </p:cNvPr>
          <p:cNvCxnSpPr>
            <a:cxnSpLocks/>
            <a:stCxn id="45" idx="3"/>
            <a:endCxn id="82" idx="2"/>
          </p:cNvCxnSpPr>
          <p:nvPr/>
        </p:nvCxnSpPr>
        <p:spPr>
          <a:xfrm flipV="1">
            <a:off x="6742382" y="3023798"/>
            <a:ext cx="2500010" cy="792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499890B-6B54-EA9E-23D8-CA25CEA3400A}"/>
              </a:ext>
            </a:extLst>
          </p:cNvPr>
          <p:cNvSpPr txBox="1"/>
          <p:nvPr/>
        </p:nvSpPr>
        <p:spPr>
          <a:xfrm>
            <a:off x="9021461" y="3452199"/>
            <a:ext cx="1252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y=F(z)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47419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2BA42-16B2-4702-C344-EAF0AC027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인공신경망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A6A3AB-AB5B-4483-F4B8-41112AEB6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" y="2134171"/>
            <a:ext cx="4329218" cy="34309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BC55F9-43EC-22ED-DD16-0225C7730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491" y="2001515"/>
            <a:ext cx="6318023" cy="3696216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9D18DA1-C01C-FCDB-139B-52A6EEA0B1A4}"/>
              </a:ext>
            </a:extLst>
          </p:cNvPr>
          <p:cNvSpPr/>
          <p:nvPr/>
        </p:nvSpPr>
        <p:spPr>
          <a:xfrm>
            <a:off x="4659053" y="3572576"/>
            <a:ext cx="1055802" cy="37707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69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ED28B68-D5F9-6467-4428-B16A42B60F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280"/>
          <a:stretch/>
        </p:blipFill>
        <p:spPr>
          <a:xfrm>
            <a:off x="0" y="797066"/>
            <a:ext cx="6701589" cy="4797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8C545-76F7-E879-1820-F9D258280CB8}"/>
              </a:ext>
            </a:extLst>
          </p:cNvPr>
          <p:cNvSpPr txBox="1"/>
          <p:nvPr/>
        </p:nvSpPr>
        <p:spPr>
          <a:xfrm>
            <a:off x="1876926" y="212291"/>
            <a:ext cx="3201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인공신경망 모델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381E3-1E2B-8058-EC86-57017C76047A}"/>
              </a:ext>
            </a:extLst>
          </p:cNvPr>
          <p:cNvSpPr txBox="1"/>
          <p:nvPr/>
        </p:nvSpPr>
        <p:spPr>
          <a:xfrm>
            <a:off x="6437734" y="2081463"/>
            <a:ext cx="4277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y1=F(w1, … ,</a:t>
            </a:r>
            <a:r>
              <a:rPr lang="en-US" altLang="ko-KR" sz="2400" b="1" dirty="0" err="1"/>
              <a:t>wk</a:t>
            </a:r>
            <a:r>
              <a:rPr lang="en-US" altLang="ko-KR" sz="2400" b="1" dirty="0"/>
              <a:t>, x1, … , </a:t>
            </a:r>
            <a:r>
              <a:rPr lang="en-US" altLang="ko-KR" sz="2400" b="1" dirty="0" err="1"/>
              <a:t>xn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1735F1-95CB-3010-1F96-49AFE40726B6}"/>
              </a:ext>
            </a:extLst>
          </p:cNvPr>
          <p:cNvSpPr txBox="1"/>
          <p:nvPr/>
        </p:nvSpPr>
        <p:spPr>
          <a:xfrm>
            <a:off x="6437734" y="2965042"/>
            <a:ext cx="4338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y2=G(w1, … ,</a:t>
            </a:r>
            <a:r>
              <a:rPr lang="en-US" altLang="ko-KR" sz="2400" b="1" dirty="0" err="1"/>
              <a:t>wk</a:t>
            </a:r>
            <a:r>
              <a:rPr lang="en-US" altLang="ko-KR" sz="2400" b="1" dirty="0"/>
              <a:t>, x1, … , </a:t>
            </a:r>
            <a:r>
              <a:rPr lang="en-US" altLang="ko-KR" sz="2400" b="1" dirty="0" err="1"/>
              <a:t>xn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64181-A0EA-22C5-9DA8-238738A1EBB3}"/>
              </a:ext>
            </a:extLst>
          </p:cNvPr>
          <p:cNvSpPr txBox="1"/>
          <p:nvPr/>
        </p:nvSpPr>
        <p:spPr>
          <a:xfrm>
            <a:off x="6437734" y="3780649"/>
            <a:ext cx="4352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y3=H(w1, … ,</a:t>
            </a:r>
            <a:r>
              <a:rPr lang="en-US" altLang="ko-KR" sz="2400" b="1" dirty="0" err="1"/>
              <a:t>wk</a:t>
            </a:r>
            <a:r>
              <a:rPr lang="en-US" altLang="ko-KR" sz="2400" b="1" dirty="0"/>
              <a:t>, x1, … , </a:t>
            </a:r>
            <a:r>
              <a:rPr lang="en-US" altLang="ko-KR" sz="2400" b="1" dirty="0" err="1"/>
              <a:t>xn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0E4C5A0-3F6D-4471-BEA9-35EF39E635EA}"/>
              </a:ext>
            </a:extLst>
          </p:cNvPr>
          <p:cNvCxnSpPr>
            <a:cxnSpLocks/>
            <a:endCxn id="11" idx="1"/>
          </p:cNvCxnSpPr>
          <p:nvPr/>
        </p:nvCxnSpPr>
        <p:spPr>
          <a:xfrm rot="16200000" flipH="1">
            <a:off x="817284" y="5423208"/>
            <a:ext cx="1606166" cy="1925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A6FD177-10ED-1781-8E6C-99D29B7FE871}"/>
              </a:ext>
            </a:extLst>
          </p:cNvPr>
          <p:cNvSpPr txBox="1"/>
          <p:nvPr/>
        </p:nvSpPr>
        <p:spPr>
          <a:xfrm>
            <a:off x="1716620" y="6060934"/>
            <a:ext cx="3425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각각의 선이 가중치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B47EA2C4-54DB-931D-6957-F6032C2E6912}"/>
              </a:ext>
            </a:extLst>
          </p:cNvPr>
          <p:cNvCxnSpPr>
            <a:cxnSpLocks/>
            <a:endCxn id="18" idx="1"/>
          </p:cNvCxnSpPr>
          <p:nvPr/>
        </p:nvCxnSpPr>
        <p:spPr>
          <a:xfrm rot="5400000">
            <a:off x="2614394" y="4897306"/>
            <a:ext cx="839261" cy="740159"/>
          </a:xfrm>
          <a:prstGeom prst="bentConnector4">
            <a:avLst>
              <a:gd name="adj1" fmla="val 34414"/>
              <a:gd name="adj2" fmla="val 13088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C2872D-491C-67FB-FD0C-569FD9300268}"/>
              </a:ext>
            </a:extLst>
          </p:cNvPr>
          <p:cNvSpPr txBox="1"/>
          <p:nvPr/>
        </p:nvSpPr>
        <p:spPr>
          <a:xfrm>
            <a:off x="2663944" y="5425406"/>
            <a:ext cx="3390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각각의 뉴런에 </a:t>
            </a:r>
            <a:r>
              <a:rPr lang="en-US" altLang="ko-KR" sz="2800" b="1" dirty="0"/>
              <a:t>bias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3445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5AF4085-28FB-BB12-DEA8-A93050193839}"/>
              </a:ext>
            </a:extLst>
          </p:cNvPr>
          <p:cNvGrpSpPr/>
          <p:nvPr/>
        </p:nvGrpSpPr>
        <p:grpSpPr>
          <a:xfrm>
            <a:off x="7068311" y="2283714"/>
            <a:ext cx="3587496" cy="1984248"/>
            <a:chOff x="7019544" y="2249424"/>
            <a:chExt cx="3587496" cy="1984248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06061A5-EC1B-4627-27F8-3F552C76072C}"/>
                </a:ext>
              </a:extLst>
            </p:cNvPr>
            <p:cNvSpPr/>
            <p:nvPr/>
          </p:nvSpPr>
          <p:spPr>
            <a:xfrm>
              <a:off x="7019544" y="2249424"/>
              <a:ext cx="3587496" cy="19842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313E3F-49C0-1DB7-2481-54CB4DD4FA9C}"/>
                </a:ext>
              </a:extLst>
            </p:cNvPr>
            <p:cNvSpPr txBox="1"/>
            <p:nvPr/>
          </p:nvSpPr>
          <p:spPr>
            <a:xfrm>
              <a:off x="8558395" y="2441615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/>
                <a:t>아두이노</a:t>
              </a:r>
              <a:endParaRPr lang="ko-KR" altLang="en-US" sz="3200" b="1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F69C53A-1E50-3E00-A871-FD28605C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 통신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085151E-3326-C798-E688-3AF574914051}"/>
              </a:ext>
            </a:extLst>
          </p:cNvPr>
          <p:cNvSpPr/>
          <p:nvPr/>
        </p:nvSpPr>
        <p:spPr>
          <a:xfrm>
            <a:off x="1298448" y="2418809"/>
            <a:ext cx="2029968" cy="17099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컴퓨터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CA2A8D-0264-D365-1A90-9939065729AD}"/>
              </a:ext>
            </a:extLst>
          </p:cNvPr>
          <p:cNvSpPr/>
          <p:nvPr/>
        </p:nvSpPr>
        <p:spPr>
          <a:xfrm>
            <a:off x="7192890" y="2418809"/>
            <a:ext cx="1414272" cy="9570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버퍼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FC4D7CB-E5B4-4B1D-950D-C48B4B11A771}"/>
              </a:ext>
            </a:extLst>
          </p:cNvPr>
          <p:cNvGrpSpPr/>
          <p:nvPr/>
        </p:nvGrpSpPr>
        <p:grpSpPr>
          <a:xfrm>
            <a:off x="3612032" y="2249424"/>
            <a:ext cx="3172663" cy="719870"/>
            <a:chOff x="3612032" y="2249424"/>
            <a:chExt cx="3172663" cy="719870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C95507D6-5CF0-0D7C-D8A2-9FD50C950DDE}"/>
                </a:ext>
              </a:extLst>
            </p:cNvPr>
            <p:cNvSpPr/>
            <p:nvPr/>
          </p:nvSpPr>
          <p:spPr>
            <a:xfrm>
              <a:off x="3703320" y="2676906"/>
              <a:ext cx="2990088" cy="29238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748F73-2598-3850-3558-7BDE4877A4F8}"/>
                </a:ext>
              </a:extLst>
            </p:cNvPr>
            <p:cNvSpPr txBox="1"/>
            <p:nvPr/>
          </p:nvSpPr>
          <p:spPr>
            <a:xfrm>
              <a:off x="3612032" y="2249424"/>
              <a:ext cx="31726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시리얼 모니터로 입력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57F9054-B772-86AC-3FC4-8D243EA9C94F}"/>
              </a:ext>
            </a:extLst>
          </p:cNvPr>
          <p:cNvGrpSpPr/>
          <p:nvPr/>
        </p:nvGrpSpPr>
        <p:grpSpPr>
          <a:xfrm>
            <a:off x="3703320" y="3210199"/>
            <a:ext cx="2990088" cy="779496"/>
            <a:chOff x="3703320" y="3210199"/>
            <a:chExt cx="2990088" cy="779496"/>
          </a:xfrm>
        </p:grpSpPr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7025DB6C-59AE-4E53-F1C2-A4AE2C033063}"/>
                </a:ext>
              </a:extLst>
            </p:cNvPr>
            <p:cNvSpPr/>
            <p:nvPr/>
          </p:nvSpPr>
          <p:spPr>
            <a:xfrm flipH="1">
              <a:off x="3703320" y="3697307"/>
              <a:ext cx="2990088" cy="29238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31302E-265B-528C-3BCA-6926836D8D31}"/>
                </a:ext>
              </a:extLst>
            </p:cNvPr>
            <p:cNvSpPr txBox="1"/>
            <p:nvPr/>
          </p:nvSpPr>
          <p:spPr>
            <a:xfrm>
              <a:off x="3973437" y="3210199"/>
              <a:ext cx="24961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err="1"/>
                <a:t>Serial.println</a:t>
              </a:r>
              <a:r>
                <a:rPr lang="en-US" altLang="ko-KR" sz="2800" dirty="0"/>
                <a:t>();</a:t>
              </a:r>
              <a:endParaRPr lang="ko-KR" altLang="en-US" sz="2800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F11A906-F9E5-7F67-D37F-4060D434B788}"/>
              </a:ext>
            </a:extLst>
          </p:cNvPr>
          <p:cNvGrpSpPr/>
          <p:nvPr/>
        </p:nvGrpSpPr>
        <p:grpSpPr>
          <a:xfrm>
            <a:off x="7780294" y="3210199"/>
            <a:ext cx="2163530" cy="1765413"/>
            <a:chOff x="7780294" y="3210199"/>
            <a:chExt cx="2163530" cy="1765413"/>
          </a:xfrm>
        </p:grpSpPr>
        <p:sp>
          <p:nvSpPr>
            <p:cNvPr id="16" name="화살표: 위로 구부러짐 15">
              <a:extLst>
                <a:ext uri="{FF2B5EF4-FFF2-40B4-BE49-F238E27FC236}">
                  <a16:creationId xmlns:a16="http://schemas.microsoft.com/office/drawing/2014/main" id="{462BACE4-8788-CAA6-868A-A50035C0DBE0}"/>
                </a:ext>
              </a:extLst>
            </p:cNvPr>
            <p:cNvSpPr/>
            <p:nvPr/>
          </p:nvSpPr>
          <p:spPr>
            <a:xfrm>
              <a:off x="7780294" y="3210199"/>
              <a:ext cx="2163530" cy="1249954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51CFBD-0430-986C-FB1C-F0D7F2393C59}"/>
                </a:ext>
              </a:extLst>
            </p:cNvPr>
            <p:cNvSpPr txBox="1"/>
            <p:nvPr/>
          </p:nvSpPr>
          <p:spPr>
            <a:xfrm>
              <a:off x="7790927" y="4452392"/>
              <a:ext cx="21528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err="1"/>
                <a:t>Serial.read</a:t>
              </a:r>
              <a:r>
                <a:rPr lang="en-US" altLang="ko-KR" sz="2800" dirty="0"/>
                <a:t>();</a:t>
              </a:r>
              <a:endParaRPr lang="ko-KR" altLang="en-US" sz="28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71D1EF-DA85-234A-618D-DC7CD65A97ED}"/>
              </a:ext>
            </a:extLst>
          </p:cNvPr>
          <p:cNvGrpSpPr/>
          <p:nvPr/>
        </p:nvGrpSpPr>
        <p:grpSpPr>
          <a:xfrm>
            <a:off x="6784695" y="1190372"/>
            <a:ext cx="2393989" cy="1422440"/>
            <a:chOff x="6784695" y="1190372"/>
            <a:chExt cx="2393989" cy="1422440"/>
          </a:xfrm>
        </p:grpSpPr>
        <p:sp>
          <p:nvSpPr>
            <p:cNvPr id="18" name="화살표: 위쪽/아래쪽 17">
              <a:extLst>
                <a:ext uri="{FF2B5EF4-FFF2-40B4-BE49-F238E27FC236}">
                  <a16:creationId xmlns:a16="http://schemas.microsoft.com/office/drawing/2014/main" id="{72E33FB6-AB2A-BC84-EBE7-327B45C51C89}"/>
                </a:ext>
              </a:extLst>
            </p:cNvPr>
            <p:cNvSpPr/>
            <p:nvPr/>
          </p:nvSpPr>
          <p:spPr>
            <a:xfrm>
              <a:off x="7750555" y="1655740"/>
              <a:ext cx="298941" cy="957072"/>
            </a:xfrm>
            <a:prstGeom prst="up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8ADB45-5C8D-B4F3-7295-D895FBF7BB8E}"/>
                </a:ext>
              </a:extLst>
            </p:cNvPr>
            <p:cNvSpPr txBox="1"/>
            <p:nvPr/>
          </p:nvSpPr>
          <p:spPr>
            <a:xfrm>
              <a:off x="6784695" y="1190372"/>
              <a:ext cx="23939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/>
                <a:t>Serial.available</a:t>
              </a:r>
              <a:r>
                <a:rPr lang="en-US" altLang="ko-KR" sz="2400" dirty="0"/>
                <a:t>()</a:t>
              </a:r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517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2E90E-6784-F066-760C-D45A43AA4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2461"/>
            <a:ext cx="10515600" cy="1325563"/>
          </a:xfrm>
        </p:spPr>
        <p:txBody>
          <a:bodyPr/>
          <a:lstStyle/>
          <a:p>
            <a:r>
              <a:rPr lang="ko-KR" altLang="en-US"/>
              <a:t>계산</a:t>
            </a:r>
            <a:r>
              <a:rPr lang="en-US" altLang="ko-KR"/>
              <a:t>, </a:t>
            </a:r>
            <a:r>
              <a:rPr lang="ko-KR" altLang="en-US"/>
              <a:t>학습 예제</a:t>
            </a:r>
            <a:endParaRPr lang="ko-KR" altLang="en-US" dirty="0"/>
          </a:p>
        </p:txBody>
      </p:sp>
      <p:pic>
        <p:nvPicPr>
          <p:cNvPr id="4" name="Picture 2" descr="머신러닝] 머신러닝의 3가지 학습 방법">
            <a:extLst>
              <a:ext uri="{FF2B5EF4-FFF2-40B4-BE49-F238E27FC236}">
                <a16:creationId xmlns:a16="http://schemas.microsoft.com/office/drawing/2014/main" id="{17A8CDD1-E788-9545-114E-53A1ACB46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510" y="286860"/>
            <a:ext cx="7901897" cy="628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440CC0CD-BC9C-D0D5-1DD7-E4364FDEE52F}"/>
              </a:ext>
            </a:extLst>
          </p:cNvPr>
          <p:cNvSpPr/>
          <p:nvPr/>
        </p:nvSpPr>
        <p:spPr>
          <a:xfrm>
            <a:off x="9798217" y="2752723"/>
            <a:ext cx="994109" cy="676275"/>
          </a:xfrm>
          <a:prstGeom prst="donut">
            <a:avLst>
              <a:gd name="adj" fmla="val 951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86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846F5-CAEF-A93B-7C8A-D6A5107EF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6" y="0"/>
            <a:ext cx="10515600" cy="1325563"/>
          </a:xfrm>
        </p:spPr>
        <p:txBody>
          <a:bodyPr/>
          <a:lstStyle/>
          <a:p>
            <a:r>
              <a:rPr lang="ko-KR" altLang="en-US" dirty="0"/>
              <a:t>예제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1EE8A6-5E5A-2004-F47A-3C0CCA94C8A8}"/>
              </a:ext>
            </a:extLst>
          </p:cNvPr>
          <p:cNvSpPr txBox="1"/>
          <p:nvPr/>
        </p:nvSpPr>
        <p:spPr>
          <a:xfrm>
            <a:off x="179680" y="1094730"/>
            <a:ext cx="6689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목표 </a:t>
            </a:r>
            <a:r>
              <a:rPr lang="en-US" altLang="ko-KR" sz="2400" dirty="0"/>
              <a:t>: </a:t>
            </a:r>
            <a:r>
              <a:rPr lang="ko-KR" altLang="en-US" sz="2400" dirty="0"/>
              <a:t>키</a:t>
            </a:r>
            <a:r>
              <a:rPr lang="en-US" altLang="ko-KR" sz="2400" dirty="0"/>
              <a:t>, </a:t>
            </a:r>
            <a:r>
              <a:rPr lang="ko-KR" altLang="en-US" sz="2400" dirty="0"/>
              <a:t>몸무게</a:t>
            </a:r>
            <a:r>
              <a:rPr lang="en-US" altLang="ko-KR" sz="2400" dirty="0"/>
              <a:t>, </a:t>
            </a:r>
            <a:r>
              <a:rPr lang="ko-KR" altLang="en-US" sz="2400" dirty="0"/>
              <a:t>근력으로 멀리뛰기 거리 예측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1AB2F11-C608-0723-60F0-AA41384045FB}"/>
              </a:ext>
            </a:extLst>
          </p:cNvPr>
          <p:cNvSpPr/>
          <p:nvPr/>
        </p:nvSpPr>
        <p:spPr>
          <a:xfrm>
            <a:off x="5166510" y="1955549"/>
            <a:ext cx="1403287" cy="426418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은닉층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E69EDDA-80CD-51D0-28C8-F919C82B7B3F}"/>
              </a:ext>
            </a:extLst>
          </p:cNvPr>
          <p:cNvGrpSpPr/>
          <p:nvPr/>
        </p:nvGrpSpPr>
        <p:grpSpPr>
          <a:xfrm>
            <a:off x="1448554" y="1955549"/>
            <a:ext cx="1403287" cy="4264182"/>
            <a:chOff x="914400" y="2000816"/>
            <a:chExt cx="1403287" cy="4264182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A1D1DE0-F4ED-EC3E-41AD-256EBC3DC0AE}"/>
                </a:ext>
              </a:extLst>
            </p:cNvPr>
            <p:cNvSpPr/>
            <p:nvPr/>
          </p:nvSpPr>
          <p:spPr>
            <a:xfrm>
              <a:off x="914400" y="2000816"/>
              <a:ext cx="1403287" cy="42641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ko-KR" altLang="en-US" dirty="0" err="1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입력층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D9E3870-9AB8-DE9D-82F4-E48F327C93D2}"/>
                </a:ext>
              </a:extLst>
            </p:cNvPr>
            <p:cNvSpPr/>
            <p:nvPr/>
          </p:nvSpPr>
          <p:spPr>
            <a:xfrm>
              <a:off x="1081888" y="2651125"/>
              <a:ext cx="1068309" cy="90534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키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6E397BA-6A03-5645-8F7A-363F65970DEC}"/>
                </a:ext>
              </a:extLst>
            </p:cNvPr>
            <p:cNvSpPr/>
            <p:nvPr/>
          </p:nvSpPr>
          <p:spPr>
            <a:xfrm>
              <a:off x="1081886" y="3858229"/>
              <a:ext cx="1068309" cy="90534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몸무게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FAD374C-2AC9-2F0D-5886-DDE16FB453E4}"/>
                </a:ext>
              </a:extLst>
            </p:cNvPr>
            <p:cNvSpPr/>
            <p:nvPr/>
          </p:nvSpPr>
          <p:spPr>
            <a:xfrm>
              <a:off x="1081887" y="5065334"/>
              <a:ext cx="1068309" cy="90534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근력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46E912B-0A17-6106-50FC-2895F0838581}"/>
              </a:ext>
            </a:extLst>
          </p:cNvPr>
          <p:cNvGrpSpPr/>
          <p:nvPr/>
        </p:nvGrpSpPr>
        <p:grpSpPr>
          <a:xfrm>
            <a:off x="8884467" y="1955549"/>
            <a:ext cx="1403287" cy="4264182"/>
            <a:chOff x="6095998" y="1928389"/>
            <a:chExt cx="1403287" cy="426418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FB9A7BB-7F74-9A58-949E-1A5AD84E4420}"/>
                </a:ext>
              </a:extLst>
            </p:cNvPr>
            <p:cNvSpPr/>
            <p:nvPr/>
          </p:nvSpPr>
          <p:spPr>
            <a:xfrm>
              <a:off x="6095998" y="1928389"/>
              <a:ext cx="1403287" cy="42641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ko-KR" altLang="en-US" dirty="0" err="1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출력층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B1B9F28A-A355-DBB0-0DE1-7B1966660372}"/>
                </a:ext>
              </a:extLst>
            </p:cNvPr>
            <p:cNvSpPr/>
            <p:nvPr/>
          </p:nvSpPr>
          <p:spPr>
            <a:xfrm>
              <a:off x="6263486" y="3607807"/>
              <a:ext cx="1068309" cy="90534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거리</a:t>
              </a: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9B8CFCB-4AA1-E2E9-1F5F-2AD78EDB4D92}"/>
              </a:ext>
            </a:extLst>
          </p:cNvPr>
          <p:cNvCxnSpPr>
            <a:cxnSpLocks/>
          </p:cNvCxnSpPr>
          <p:nvPr/>
        </p:nvCxnSpPr>
        <p:spPr>
          <a:xfrm flipV="1">
            <a:off x="2684349" y="2785048"/>
            <a:ext cx="3123449" cy="265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0245084-97C5-7D97-1DDE-7D0A3523FFD5}"/>
              </a:ext>
            </a:extLst>
          </p:cNvPr>
          <p:cNvCxnSpPr>
            <a:cxnSpLocks/>
          </p:cNvCxnSpPr>
          <p:nvPr/>
        </p:nvCxnSpPr>
        <p:spPr>
          <a:xfrm>
            <a:off x="2684349" y="3075160"/>
            <a:ext cx="3123449" cy="77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C12BB2E-D9E4-B7A5-3930-B509A048882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684351" y="3058531"/>
            <a:ext cx="3123447" cy="294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04311ED-EF81-E19A-3CBC-E7F93A63987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684349" y="3610796"/>
            <a:ext cx="3123449" cy="65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3308C86-3D0A-2E3E-E6FD-2F39090899D4}"/>
              </a:ext>
            </a:extLst>
          </p:cNvPr>
          <p:cNvCxnSpPr>
            <a:cxnSpLocks/>
          </p:cNvCxnSpPr>
          <p:nvPr/>
        </p:nvCxnSpPr>
        <p:spPr>
          <a:xfrm flipV="1">
            <a:off x="2684348" y="3938215"/>
            <a:ext cx="3108735" cy="351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FA76CBD-1B5A-5B56-3F44-63CA46B825C4}"/>
              </a:ext>
            </a:extLst>
          </p:cNvPr>
          <p:cNvCxnSpPr>
            <a:cxnSpLocks/>
          </p:cNvCxnSpPr>
          <p:nvPr/>
        </p:nvCxnSpPr>
        <p:spPr>
          <a:xfrm>
            <a:off x="2684348" y="4265635"/>
            <a:ext cx="3183805" cy="2263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D1BB384-9878-11F5-83AA-EBD3AB0182A9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684350" y="4639760"/>
            <a:ext cx="3019333" cy="832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0DFD801-F3BC-3B5D-9018-F0DEFBC8A02E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320197" y="3205653"/>
            <a:ext cx="2731758" cy="8819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6249791-9A37-EFC5-2296-7441E789CC4B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684350" y="5144986"/>
            <a:ext cx="3019333" cy="3277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16FCC0A-51D9-7C9C-3678-D7AA9099549A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320197" y="4087640"/>
            <a:ext cx="2731758" cy="860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759249-D63B-762D-25A1-7DC481071600}"/>
              </a:ext>
            </a:extLst>
          </p:cNvPr>
          <p:cNvCxnSpPr>
            <a:cxnSpLocks/>
          </p:cNvCxnSpPr>
          <p:nvPr/>
        </p:nvCxnSpPr>
        <p:spPr>
          <a:xfrm>
            <a:off x="2684348" y="5472740"/>
            <a:ext cx="3019335" cy="66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60BD149-A0D3-C56A-7731-6A68CCBFD27B}"/>
              </a:ext>
            </a:extLst>
          </p:cNvPr>
          <p:cNvCxnSpPr>
            <a:cxnSpLocks/>
          </p:cNvCxnSpPr>
          <p:nvPr/>
        </p:nvCxnSpPr>
        <p:spPr>
          <a:xfrm flipV="1">
            <a:off x="6320197" y="4087640"/>
            <a:ext cx="2731758" cy="10528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004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EB865E05-2B9A-BEC7-5C59-52F3B4CF3F50}"/>
              </a:ext>
            </a:extLst>
          </p:cNvPr>
          <p:cNvSpPr/>
          <p:nvPr/>
        </p:nvSpPr>
        <p:spPr>
          <a:xfrm>
            <a:off x="2888054" y="1412341"/>
            <a:ext cx="860080" cy="86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키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850064C-E756-0B5E-3658-153CE3178122}"/>
              </a:ext>
            </a:extLst>
          </p:cNvPr>
          <p:cNvSpPr/>
          <p:nvPr/>
        </p:nvSpPr>
        <p:spPr>
          <a:xfrm>
            <a:off x="2888054" y="2912952"/>
            <a:ext cx="860080" cy="86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BF487CE-26A3-D135-DD51-282EBA4F8C9E}"/>
              </a:ext>
            </a:extLst>
          </p:cNvPr>
          <p:cNvSpPr/>
          <p:nvPr/>
        </p:nvSpPr>
        <p:spPr>
          <a:xfrm>
            <a:off x="2888054" y="4413564"/>
            <a:ext cx="860080" cy="86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D0BABAD-00A1-BF99-45FF-36A81D80FD09}"/>
              </a:ext>
            </a:extLst>
          </p:cNvPr>
          <p:cNvSpPr/>
          <p:nvPr/>
        </p:nvSpPr>
        <p:spPr>
          <a:xfrm>
            <a:off x="4950735" y="2144163"/>
            <a:ext cx="860080" cy="86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FFB69C2-DEA8-8227-DBE2-6F26A8CC0B98}"/>
              </a:ext>
            </a:extLst>
          </p:cNvPr>
          <p:cNvSpPr/>
          <p:nvPr/>
        </p:nvSpPr>
        <p:spPr>
          <a:xfrm>
            <a:off x="4950735" y="3553484"/>
            <a:ext cx="860080" cy="86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9EBBE88-1AFD-66F9-BE3B-DEE03FB6E168}"/>
              </a:ext>
            </a:extLst>
          </p:cNvPr>
          <p:cNvSpPr/>
          <p:nvPr/>
        </p:nvSpPr>
        <p:spPr>
          <a:xfrm>
            <a:off x="7013416" y="2912952"/>
            <a:ext cx="860080" cy="86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570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D38D8-3D58-3298-856B-C69901912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 Convolutional neural network</a:t>
            </a:r>
            <a:endParaRPr lang="ko-KR" altLang="en-US" dirty="0"/>
          </a:p>
        </p:txBody>
      </p:sp>
      <p:pic>
        <p:nvPicPr>
          <p:cNvPr id="2050" name="Picture 2" descr="Convolutional Neural Network — I. Before we jump into the full… | by Mandar  Deshpande | Towards Data Science">
            <a:extLst>
              <a:ext uri="{FF2B5EF4-FFF2-40B4-BE49-F238E27FC236}">
                <a16:creationId xmlns:a16="http://schemas.microsoft.com/office/drawing/2014/main" id="{897BFC1C-D691-44F3-896D-A92A4B330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92" y="1316736"/>
            <a:ext cx="6851523" cy="500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460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AB329-CF6B-0182-7CF6-BA3D99F31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필터 예시</a:t>
            </a:r>
          </a:p>
        </p:txBody>
      </p:sp>
      <p:pic>
        <p:nvPicPr>
          <p:cNvPr id="10242" name="Picture 2" descr="filter">
            <a:extLst>
              <a:ext uri="{FF2B5EF4-FFF2-40B4-BE49-F238E27FC236}">
                <a16:creationId xmlns:a16="http://schemas.microsoft.com/office/drawing/2014/main" id="{55F0C88A-B207-ED34-DBDF-89A623513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44268"/>
            <a:ext cx="6400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riginal_img">
            <a:extLst>
              <a:ext uri="{FF2B5EF4-FFF2-40B4-BE49-F238E27FC236}">
                <a16:creationId xmlns:a16="http://schemas.microsoft.com/office/drawing/2014/main" id="{0831F140-F5DA-3BB9-A6DB-D9C7BCC20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702280"/>
            <a:ext cx="382905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B0A153AD-D633-4773-4DD4-3409850E5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4625818"/>
            <a:ext cx="3829050" cy="186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00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84029-3E0F-437E-498E-06C5C1EF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endParaRPr lang="ko-KR" altLang="en-US" dirty="0"/>
          </a:p>
        </p:txBody>
      </p:sp>
      <p:pic>
        <p:nvPicPr>
          <p:cNvPr id="9218" name="Picture 2" descr="Convolutional neural network란? | 꼭 알아야 할 3가지 사항 - MATLAB &amp; Simulink">
            <a:extLst>
              <a:ext uri="{FF2B5EF4-FFF2-40B4-BE49-F238E27FC236}">
                <a16:creationId xmlns:a16="http://schemas.microsoft.com/office/drawing/2014/main" id="{0A919D73-FC42-3DCD-887D-F166A8D0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32" y="1791462"/>
            <a:ext cx="11459135" cy="389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747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8A1E1-A077-8DA6-0DF7-5710DC37E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80" y="158977"/>
            <a:ext cx="10515600" cy="1325563"/>
          </a:xfrm>
        </p:spPr>
        <p:txBody>
          <a:bodyPr/>
          <a:lstStyle/>
          <a:p>
            <a:r>
              <a:rPr lang="ko-KR" altLang="en-US" dirty="0"/>
              <a:t>데이터의 중요성</a:t>
            </a:r>
          </a:p>
        </p:txBody>
      </p:sp>
      <p:pic>
        <p:nvPicPr>
          <p:cNvPr id="4" name="Picture 2" descr="새로운 AI 개발 사상「데이터 중심의 AI」입문">
            <a:extLst>
              <a:ext uri="{FF2B5EF4-FFF2-40B4-BE49-F238E27FC236}">
                <a16:creationId xmlns:a16="http://schemas.microsoft.com/office/drawing/2014/main" id="{0C0207AC-59B2-8575-1840-ECDAC0DED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07" y="1294418"/>
            <a:ext cx="9469945" cy="508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08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0599A-13CA-F673-CB88-6BC8A1C42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863" y="156895"/>
            <a:ext cx="10515600" cy="1325563"/>
          </a:xfrm>
        </p:spPr>
        <p:txBody>
          <a:bodyPr/>
          <a:lstStyle/>
          <a:p>
            <a:r>
              <a:rPr lang="ko-KR" altLang="en-US" dirty="0"/>
              <a:t>데이터의 중요성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525823-07EB-9A3B-41DE-1BBBFD391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606" y="1554886"/>
            <a:ext cx="8875557" cy="422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0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8F28D-B8A4-CCF7-35FB-29D0A98B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인공지능을 사용한 문제 해결 순서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E9DD6D7-0CF6-C7D6-652B-50371E75E6D5}"/>
              </a:ext>
            </a:extLst>
          </p:cNvPr>
          <p:cNvSpPr/>
          <p:nvPr/>
        </p:nvSpPr>
        <p:spPr>
          <a:xfrm>
            <a:off x="1796012" y="2102488"/>
            <a:ext cx="1780342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문제 파악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854E96C-5F2E-6EBE-E233-94868B7713E7}"/>
              </a:ext>
            </a:extLst>
          </p:cNvPr>
          <p:cNvSpPr/>
          <p:nvPr/>
        </p:nvSpPr>
        <p:spPr>
          <a:xfrm>
            <a:off x="5037785" y="2102488"/>
            <a:ext cx="2086057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데이터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수집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845ECD8-02E4-4EE3-882B-D2F873411CD6}"/>
              </a:ext>
            </a:extLst>
          </p:cNvPr>
          <p:cNvSpPr/>
          <p:nvPr/>
        </p:nvSpPr>
        <p:spPr>
          <a:xfrm>
            <a:off x="8571776" y="2102488"/>
            <a:ext cx="2247904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데이터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전처리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C233B30-1601-52B1-4B65-FC85776BEC20}"/>
              </a:ext>
            </a:extLst>
          </p:cNvPr>
          <p:cNvSpPr/>
          <p:nvPr/>
        </p:nvSpPr>
        <p:spPr>
          <a:xfrm>
            <a:off x="1796012" y="3691076"/>
            <a:ext cx="1780342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모델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학습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0EB5DEC-ECC6-5BD7-FBC6-E68E392C4102}"/>
              </a:ext>
            </a:extLst>
          </p:cNvPr>
          <p:cNvSpPr/>
          <p:nvPr/>
        </p:nvSpPr>
        <p:spPr>
          <a:xfrm>
            <a:off x="5043571" y="3713799"/>
            <a:ext cx="2080271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모델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평가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BC42AAE-37B0-107D-68A1-C79AA1F973C2}"/>
              </a:ext>
            </a:extLst>
          </p:cNvPr>
          <p:cNvSpPr/>
          <p:nvPr/>
        </p:nvSpPr>
        <p:spPr>
          <a:xfrm>
            <a:off x="3747346" y="2410758"/>
            <a:ext cx="1132944" cy="7090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2C95C40-D388-9BE4-6F66-79563F90D29F}"/>
              </a:ext>
            </a:extLst>
          </p:cNvPr>
          <p:cNvSpPr/>
          <p:nvPr/>
        </p:nvSpPr>
        <p:spPr>
          <a:xfrm>
            <a:off x="7281337" y="2410758"/>
            <a:ext cx="1132944" cy="7090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7D97F0C-9179-C445-4365-1F52D1C044A2}"/>
              </a:ext>
            </a:extLst>
          </p:cNvPr>
          <p:cNvSpPr/>
          <p:nvPr/>
        </p:nvSpPr>
        <p:spPr>
          <a:xfrm>
            <a:off x="380369" y="4016513"/>
            <a:ext cx="1132944" cy="7090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284E39B-006F-6137-E834-E4AF0054C71D}"/>
              </a:ext>
            </a:extLst>
          </p:cNvPr>
          <p:cNvSpPr/>
          <p:nvPr/>
        </p:nvSpPr>
        <p:spPr>
          <a:xfrm>
            <a:off x="3747346" y="4016513"/>
            <a:ext cx="1132944" cy="7090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E88C1C7-D772-291E-220D-DBBEB5FBA972}"/>
              </a:ext>
            </a:extLst>
          </p:cNvPr>
          <p:cNvSpPr/>
          <p:nvPr/>
        </p:nvSpPr>
        <p:spPr>
          <a:xfrm>
            <a:off x="7281337" y="3999346"/>
            <a:ext cx="1132944" cy="7090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0CE2DE3-CF88-1415-BE6F-8FD7FDA41277}"/>
              </a:ext>
            </a:extLst>
          </p:cNvPr>
          <p:cNvSpPr/>
          <p:nvPr/>
        </p:nvSpPr>
        <p:spPr>
          <a:xfrm>
            <a:off x="8571776" y="3736818"/>
            <a:ext cx="2247904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모델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사용</a:t>
            </a: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20B1DDAD-8390-2A9C-FE83-7CE0219CC6E3}"/>
              </a:ext>
            </a:extLst>
          </p:cNvPr>
          <p:cNvSpPr/>
          <p:nvPr/>
        </p:nvSpPr>
        <p:spPr>
          <a:xfrm flipH="1">
            <a:off x="2489890" y="5129035"/>
            <a:ext cx="3784708" cy="986465"/>
          </a:xfrm>
          <a:prstGeom prst="curved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83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C7126-1315-4870-E804-516CAE03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파악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5F2DF7-16A7-3BB0-21EB-7B0B521FCFFF}"/>
              </a:ext>
            </a:extLst>
          </p:cNvPr>
          <p:cNvSpPr txBox="1"/>
          <p:nvPr/>
        </p:nvSpPr>
        <p:spPr>
          <a:xfrm>
            <a:off x="838200" y="1783080"/>
            <a:ext cx="5872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카메라로 내 손을 읽어 가위 바위 보 구별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11BAFA8-6ED3-D909-FA14-3AAE08F9D1DF}"/>
              </a:ext>
            </a:extLst>
          </p:cNvPr>
          <p:cNvGrpSpPr/>
          <p:nvPr/>
        </p:nvGrpSpPr>
        <p:grpSpPr>
          <a:xfrm>
            <a:off x="923544" y="2337137"/>
            <a:ext cx="5795615" cy="461665"/>
            <a:chOff x="923544" y="2337137"/>
            <a:chExt cx="5795615" cy="461665"/>
          </a:xfrm>
        </p:grpSpPr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CBE13ACE-BED2-B984-C070-DAEFE4D30529}"/>
                </a:ext>
              </a:extLst>
            </p:cNvPr>
            <p:cNvSpPr/>
            <p:nvPr/>
          </p:nvSpPr>
          <p:spPr>
            <a:xfrm>
              <a:off x="923544" y="2380518"/>
              <a:ext cx="795528" cy="37490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173C99-1385-8A98-2C49-6354F79E1FD8}"/>
                </a:ext>
              </a:extLst>
            </p:cNvPr>
            <p:cNvSpPr txBox="1"/>
            <p:nvPr/>
          </p:nvSpPr>
          <p:spPr>
            <a:xfrm>
              <a:off x="1719072" y="2337137"/>
              <a:ext cx="50000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이미지</a:t>
              </a:r>
              <a:r>
                <a:rPr lang="en-US" altLang="ko-KR" sz="2400" dirty="0"/>
                <a:t>(</a:t>
              </a:r>
              <a:r>
                <a:rPr lang="ko-KR" altLang="en-US" sz="2400" dirty="0"/>
                <a:t>손</a:t>
              </a:r>
              <a:r>
                <a:rPr lang="en-US" altLang="ko-KR" sz="2400" dirty="0"/>
                <a:t>)</a:t>
              </a:r>
              <a:r>
                <a:rPr lang="ko-KR" altLang="en-US" sz="2400" dirty="0"/>
                <a:t> 분류</a:t>
              </a:r>
              <a:r>
                <a:rPr lang="en-US" altLang="ko-KR" sz="2400" dirty="0"/>
                <a:t>(</a:t>
              </a:r>
              <a:r>
                <a:rPr lang="ko-KR" altLang="en-US" sz="2400" dirty="0"/>
                <a:t>가위 바위 보</a:t>
              </a:r>
              <a:r>
                <a:rPr lang="en-US" altLang="ko-KR" sz="2400" dirty="0"/>
                <a:t>)</a:t>
              </a:r>
              <a:r>
                <a:rPr lang="ko-KR" altLang="en-US" sz="2400" dirty="0"/>
                <a:t> 문제</a:t>
              </a:r>
            </a:p>
          </p:txBody>
        </p:sp>
      </p:grpSp>
      <p:sp>
        <p:nvSpPr>
          <p:cNvPr id="27" name="제목 1">
            <a:extLst>
              <a:ext uri="{FF2B5EF4-FFF2-40B4-BE49-F238E27FC236}">
                <a16:creationId xmlns:a16="http://schemas.microsoft.com/office/drawing/2014/main" id="{9AE909EA-75F2-76D9-D7EB-20F2F4A2B5F5}"/>
              </a:ext>
            </a:extLst>
          </p:cNvPr>
          <p:cNvSpPr txBox="1">
            <a:spLocks/>
          </p:cNvSpPr>
          <p:nvPr/>
        </p:nvSpPr>
        <p:spPr>
          <a:xfrm>
            <a:off x="838200" y="36034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데이터 수집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111E588-EF62-04C7-3E14-EB0348249E9C}"/>
              </a:ext>
            </a:extLst>
          </p:cNvPr>
          <p:cNvGrpSpPr/>
          <p:nvPr/>
        </p:nvGrpSpPr>
        <p:grpSpPr>
          <a:xfrm>
            <a:off x="923544" y="4972203"/>
            <a:ext cx="3660415" cy="461665"/>
            <a:chOff x="923544" y="2337137"/>
            <a:chExt cx="3660415" cy="461665"/>
          </a:xfrm>
        </p:grpSpPr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76803B48-784A-8846-27A4-20E202D4280C}"/>
                </a:ext>
              </a:extLst>
            </p:cNvPr>
            <p:cNvSpPr/>
            <p:nvPr/>
          </p:nvSpPr>
          <p:spPr>
            <a:xfrm>
              <a:off x="923544" y="2380518"/>
              <a:ext cx="795528" cy="37490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407937-111E-A0DD-944D-BB3789CD9FAA}"/>
                </a:ext>
              </a:extLst>
            </p:cNvPr>
            <p:cNvSpPr txBox="1"/>
            <p:nvPr/>
          </p:nvSpPr>
          <p:spPr>
            <a:xfrm>
              <a:off x="1719072" y="2337137"/>
              <a:ext cx="2864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/>
                <a:t>웹캠으로</a:t>
              </a:r>
              <a:r>
                <a:rPr lang="ko-KR" altLang="en-US" sz="2400" dirty="0"/>
                <a:t> 사진 찍기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14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76F8B-E602-9B41-8651-D52364CB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0477ED-9BB4-79AB-39D1-7B40AB7C9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69" y="1984629"/>
            <a:ext cx="4493895" cy="402262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A91826B-CA6F-0DFA-FB05-D52DC24721B7}"/>
              </a:ext>
            </a:extLst>
          </p:cNvPr>
          <p:cNvGrpSpPr/>
          <p:nvPr/>
        </p:nvGrpSpPr>
        <p:grpSpPr>
          <a:xfrm>
            <a:off x="4855464" y="3214450"/>
            <a:ext cx="1847088" cy="863108"/>
            <a:chOff x="4855464" y="3214450"/>
            <a:chExt cx="1847088" cy="863108"/>
          </a:xfrm>
        </p:grpSpPr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DFEEE012-060D-9BA1-828D-375E5224CB7B}"/>
                </a:ext>
              </a:extLst>
            </p:cNvPr>
            <p:cNvSpPr/>
            <p:nvPr/>
          </p:nvSpPr>
          <p:spPr>
            <a:xfrm>
              <a:off x="5263896" y="3583782"/>
              <a:ext cx="1078992" cy="49377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2BF9F5-C45B-5E64-1F5C-26D5B7A4E807}"/>
                </a:ext>
              </a:extLst>
            </p:cNvPr>
            <p:cNvSpPr txBox="1"/>
            <p:nvPr/>
          </p:nvSpPr>
          <p:spPr>
            <a:xfrm>
              <a:off x="4855464" y="3214450"/>
              <a:ext cx="1847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프로그래밍에서</a:t>
              </a:r>
              <a:endParaRPr lang="ko-KR" altLang="en-US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859A68F-BF86-9A0B-A3C8-EEAFA55FD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552" y="1984629"/>
            <a:ext cx="4493895" cy="402262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1643862-4BED-8BBF-577D-2C03CCF369C4}"/>
              </a:ext>
            </a:extLst>
          </p:cNvPr>
          <p:cNvSpPr/>
          <p:nvPr/>
        </p:nvSpPr>
        <p:spPr>
          <a:xfrm>
            <a:off x="6867144" y="1557147"/>
            <a:ext cx="1682496" cy="8549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입력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9259D7A-30FD-7BE5-2A2C-4F12AC529F71}"/>
              </a:ext>
            </a:extLst>
          </p:cNvPr>
          <p:cNvSpPr/>
          <p:nvPr/>
        </p:nvSpPr>
        <p:spPr>
          <a:xfrm>
            <a:off x="8108251" y="3568459"/>
            <a:ext cx="1682496" cy="8549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계산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773EEB2-DD61-9F60-9320-8E6CD16D6CFE}"/>
              </a:ext>
            </a:extLst>
          </p:cNvPr>
          <p:cNvSpPr/>
          <p:nvPr/>
        </p:nvSpPr>
        <p:spPr>
          <a:xfrm>
            <a:off x="9367075" y="5600669"/>
            <a:ext cx="1682496" cy="8549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출력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87AAF7E-0D7B-B51D-E54B-2E97DE4EDBE6}"/>
              </a:ext>
            </a:extLst>
          </p:cNvPr>
          <p:cNvSpPr/>
          <p:nvPr/>
        </p:nvSpPr>
        <p:spPr>
          <a:xfrm>
            <a:off x="9201912" y="1993417"/>
            <a:ext cx="1682496" cy="8549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이름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61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9FB34-A32E-660C-A8D7-82CBF7E34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/>
              <a:t>학습</a:t>
            </a:r>
            <a:r>
              <a:rPr lang="en-US" altLang="ko-KR" dirty="0"/>
              <a:t>, </a:t>
            </a:r>
            <a:r>
              <a:rPr lang="ko-KR" altLang="en-US" dirty="0"/>
              <a:t>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88A5FF-3CA1-A8A4-6DDA-3F569D29D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73" t="33520" r="18267" b="33680"/>
          <a:stretch/>
        </p:blipFill>
        <p:spPr>
          <a:xfrm>
            <a:off x="799208" y="2193193"/>
            <a:ext cx="4774432" cy="247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5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5EBBC-A34D-371F-DF44-8CC06790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사용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8A0A05E-9DEB-3902-A3C7-3F727B9726E4}"/>
              </a:ext>
            </a:extLst>
          </p:cNvPr>
          <p:cNvGrpSpPr/>
          <p:nvPr/>
        </p:nvGrpSpPr>
        <p:grpSpPr>
          <a:xfrm>
            <a:off x="277982" y="2224358"/>
            <a:ext cx="1444562" cy="2614484"/>
            <a:chOff x="187176" y="2049922"/>
            <a:chExt cx="1444562" cy="261448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0CF4EAC-B61A-6CA6-C4EA-18C90B1D7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176" y="2049922"/>
              <a:ext cx="1444562" cy="1779748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06DAE53E-812B-5F88-5262-FA8EA3373952}"/>
                </a:ext>
              </a:extLst>
            </p:cNvPr>
            <p:cNvSpPr/>
            <p:nvPr/>
          </p:nvSpPr>
          <p:spPr>
            <a:xfrm>
              <a:off x="401965" y="3987750"/>
              <a:ext cx="1014984" cy="6766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웹캠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D67BBBE-BDA9-1CBB-0A92-4884FD71CD53}"/>
              </a:ext>
            </a:extLst>
          </p:cNvPr>
          <p:cNvGrpSpPr/>
          <p:nvPr/>
        </p:nvGrpSpPr>
        <p:grpSpPr>
          <a:xfrm>
            <a:off x="2057935" y="1690688"/>
            <a:ext cx="2531743" cy="3757484"/>
            <a:chOff x="1994561" y="1690688"/>
            <a:chExt cx="2531743" cy="375748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A2B8392-0C53-E3FF-BB70-3D0C0F1221BD}"/>
                </a:ext>
              </a:extLst>
            </p:cNvPr>
            <p:cNvGrpSpPr/>
            <p:nvPr/>
          </p:nvGrpSpPr>
          <p:grpSpPr>
            <a:xfrm>
              <a:off x="2649468" y="1690688"/>
              <a:ext cx="1876836" cy="3757484"/>
              <a:chOff x="3481572" y="1419686"/>
              <a:chExt cx="1876836" cy="3757484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8EA5B4A-261B-A656-1F9B-14BE7AF18A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1572" y="1419686"/>
                <a:ext cx="1876836" cy="2906392"/>
              </a:xfrm>
              <a:prstGeom prst="rect">
                <a:avLst/>
              </a:prstGeom>
            </p:spPr>
          </p:pic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7134232E-FCE7-BC62-CF2C-61BC52B8BB8B}"/>
                  </a:ext>
                </a:extLst>
              </p:cNvPr>
              <p:cNvSpPr/>
              <p:nvPr/>
            </p:nvSpPr>
            <p:spPr>
              <a:xfrm>
                <a:off x="3912498" y="4500514"/>
                <a:ext cx="1014984" cy="676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전처리</a:t>
                </a:r>
                <a:endPara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07CD69E-0980-9D4F-E0F0-7AEB37A954E8}"/>
                </a:ext>
              </a:extLst>
            </p:cNvPr>
            <p:cNvSpPr/>
            <p:nvPr/>
          </p:nvSpPr>
          <p:spPr>
            <a:xfrm>
              <a:off x="1994561" y="3255264"/>
              <a:ext cx="383780" cy="3474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859AC61-D79D-7256-42FE-EE1F5B5A333E}"/>
              </a:ext>
            </a:extLst>
          </p:cNvPr>
          <p:cNvGrpSpPr/>
          <p:nvPr/>
        </p:nvGrpSpPr>
        <p:grpSpPr>
          <a:xfrm>
            <a:off x="4851100" y="2094299"/>
            <a:ext cx="5010460" cy="2669401"/>
            <a:chOff x="4787726" y="2094299"/>
            <a:chExt cx="5010460" cy="2669401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EF815D6-C616-B329-A316-F0050369F8D7}"/>
                </a:ext>
              </a:extLst>
            </p:cNvPr>
            <p:cNvGrpSpPr/>
            <p:nvPr/>
          </p:nvGrpSpPr>
          <p:grpSpPr>
            <a:xfrm>
              <a:off x="5068802" y="2094299"/>
              <a:ext cx="4729384" cy="2669401"/>
              <a:chOff x="5580866" y="2102115"/>
              <a:chExt cx="4729384" cy="2669401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5D277A78-AF99-9810-C6C5-49A064249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0866" y="2102115"/>
                <a:ext cx="4562866" cy="2669401"/>
              </a:xfrm>
              <a:prstGeom prst="rect">
                <a:avLst/>
              </a:prstGeom>
            </p:spPr>
          </p:pic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68F9A879-C9C9-F1C8-582A-493B6574A15A}"/>
                  </a:ext>
                </a:extLst>
              </p:cNvPr>
              <p:cNvSpPr/>
              <p:nvPr/>
            </p:nvSpPr>
            <p:spPr>
              <a:xfrm>
                <a:off x="9295266" y="3143884"/>
                <a:ext cx="1014984" cy="676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결과</a:t>
                </a:r>
              </a:p>
            </p:txBody>
          </p:sp>
        </p:grp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B3D2439F-DC9D-7435-7A9A-1BE8060B28BC}"/>
                </a:ext>
              </a:extLst>
            </p:cNvPr>
            <p:cNvSpPr/>
            <p:nvPr/>
          </p:nvSpPr>
          <p:spPr>
            <a:xfrm>
              <a:off x="4787726" y="3255264"/>
              <a:ext cx="383780" cy="3474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7FD7B3D-820A-1829-CAE3-D84A14E0BC83}"/>
              </a:ext>
            </a:extLst>
          </p:cNvPr>
          <p:cNvGrpSpPr/>
          <p:nvPr/>
        </p:nvGrpSpPr>
        <p:grpSpPr>
          <a:xfrm>
            <a:off x="9924787" y="3419856"/>
            <a:ext cx="1962150" cy="2881515"/>
            <a:chOff x="9861413" y="3419856"/>
            <a:chExt cx="1962150" cy="288151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8C5AA99-F3F7-4EF2-82B7-B6D436E5EF83}"/>
                </a:ext>
              </a:extLst>
            </p:cNvPr>
            <p:cNvGrpSpPr/>
            <p:nvPr/>
          </p:nvGrpSpPr>
          <p:grpSpPr>
            <a:xfrm>
              <a:off x="9861413" y="4608557"/>
              <a:ext cx="1962150" cy="1692814"/>
              <a:chOff x="10098405" y="1978374"/>
              <a:chExt cx="1962150" cy="169281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327E753F-6D5B-F6C5-64A5-0A0C0EFE484C}"/>
                  </a:ext>
                </a:extLst>
              </p:cNvPr>
              <p:cNvSpPr/>
              <p:nvPr/>
            </p:nvSpPr>
            <p:spPr>
              <a:xfrm>
                <a:off x="10466064" y="2994532"/>
                <a:ext cx="1226832" cy="676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아두이노</a:t>
                </a:r>
                <a:endPara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9BD5D61E-8EE9-2396-5072-BB257CA53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8405" y="1978374"/>
                <a:ext cx="1962150" cy="1066800"/>
              </a:xfrm>
              <a:prstGeom prst="rect">
                <a:avLst/>
              </a:prstGeom>
            </p:spPr>
          </p:pic>
        </p:grpSp>
        <p:sp>
          <p:nvSpPr>
            <p:cNvPr id="25" name="화살표: 굽음 24">
              <a:extLst>
                <a:ext uri="{FF2B5EF4-FFF2-40B4-BE49-F238E27FC236}">
                  <a16:creationId xmlns:a16="http://schemas.microsoft.com/office/drawing/2014/main" id="{9DF73467-A90D-8F42-1DFD-967098ABCFAA}"/>
                </a:ext>
              </a:extLst>
            </p:cNvPr>
            <p:cNvSpPr/>
            <p:nvPr/>
          </p:nvSpPr>
          <p:spPr>
            <a:xfrm rot="5400000">
              <a:off x="10003536" y="3511295"/>
              <a:ext cx="1014984" cy="832105"/>
            </a:xfrm>
            <a:prstGeom prst="ben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924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74300-AF27-E36A-2C3A-FAE672127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B21CDE-EEDE-AC4C-DBE9-275244BE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86" y="1259204"/>
            <a:ext cx="3812858" cy="540283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EFE3D0-CE01-1A8F-8604-7D6B43C32372}"/>
              </a:ext>
            </a:extLst>
          </p:cNvPr>
          <p:cNvGrpSpPr/>
          <p:nvPr/>
        </p:nvGrpSpPr>
        <p:grpSpPr>
          <a:xfrm rot="19404218">
            <a:off x="4322064" y="3026627"/>
            <a:ext cx="1847088" cy="863108"/>
            <a:chOff x="4855464" y="3214450"/>
            <a:chExt cx="1847088" cy="863108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7A95774C-7D64-0306-25FB-0EB9D5786295}"/>
                </a:ext>
              </a:extLst>
            </p:cNvPr>
            <p:cNvSpPr/>
            <p:nvPr/>
          </p:nvSpPr>
          <p:spPr>
            <a:xfrm>
              <a:off x="5263896" y="3583782"/>
              <a:ext cx="1078992" cy="49377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170BFD-8D06-559F-7CAE-D0BF4B4D3262}"/>
                </a:ext>
              </a:extLst>
            </p:cNvPr>
            <p:cNvSpPr txBox="1"/>
            <p:nvPr/>
          </p:nvSpPr>
          <p:spPr>
            <a:xfrm>
              <a:off x="4855464" y="3214450"/>
              <a:ext cx="1847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프로그래밍에서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602E3A5-F04B-2FC6-E628-02F2D0DDB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689" y="617344"/>
            <a:ext cx="7209663" cy="19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7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C7DA7-DFF8-07F1-7A54-2F47A2CD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서보모터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DE2092-5614-C4F4-920C-2D942D8B9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33" y="1437946"/>
            <a:ext cx="3829584" cy="4706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E85B69-4CF1-D617-9981-E0A8FA7FB948}"/>
              </a:ext>
            </a:extLst>
          </p:cNvPr>
          <p:cNvSpPr txBox="1"/>
          <p:nvPr/>
        </p:nvSpPr>
        <p:spPr>
          <a:xfrm>
            <a:off x="4267200" y="1695451"/>
            <a:ext cx="708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명령에 의해 각도 등을 정밀하게 통제할 수 있는 모터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0C4F76-9E12-DFA1-E9D4-960523FC9BFD}"/>
              </a:ext>
            </a:extLst>
          </p:cNvPr>
          <p:cNvGrpSpPr/>
          <p:nvPr/>
        </p:nvGrpSpPr>
        <p:grpSpPr>
          <a:xfrm>
            <a:off x="5695950" y="2095561"/>
            <a:ext cx="1943100" cy="1309330"/>
            <a:chOff x="5695950" y="2095561"/>
            <a:chExt cx="1943100" cy="1309330"/>
          </a:xfrm>
        </p:grpSpPr>
        <p:sp>
          <p:nvSpPr>
            <p:cNvPr id="9" name="화살표: 아래쪽 8">
              <a:extLst>
                <a:ext uri="{FF2B5EF4-FFF2-40B4-BE49-F238E27FC236}">
                  <a16:creationId xmlns:a16="http://schemas.microsoft.com/office/drawing/2014/main" id="{967C85C1-59D0-83D5-24AC-6DF19B10DE6A}"/>
                </a:ext>
              </a:extLst>
            </p:cNvPr>
            <p:cNvSpPr/>
            <p:nvPr/>
          </p:nvSpPr>
          <p:spPr>
            <a:xfrm>
              <a:off x="5915025" y="2095561"/>
              <a:ext cx="361950" cy="80010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87C7F6-4695-2A87-6182-93C57A5ADF70}"/>
                </a:ext>
              </a:extLst>
            </p:cNvPr>
            <p:cNvSpPr txBox="1"/>
            <p:nvPr/>
          </p:nvSpPr>
          <p:spPr>
            <a:xfrm>
              <a:off x="5695950" y="2943226"/>
              <a:ext cx="1943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0</a:t>
              </a:r>
              <a:r>
                <a:rPr lang="ko-KR" altLang="en-US" sz="2400" dirty="0"/>
                <a:t>도</a:t>
              </a:r>
              <a:r>
                <a:rPr lang="en-US" altLang="ko-KR" sz="2400" dirty="0"/>
                <a:t>~180</a:t>
              </a:r>
              <a:r>
                <a:rPr lang="ko-KR" altLang="en-US" sz="2400" dirty="0"/>
                <a:t>도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6D6A20E-3502-7077-B1F2-B88BA8B73503}"/>
              </a:ext>
            </a:extLst>
          </p:cNvPr>
          <p:cNvGrpSpPr/>
          <p:nvPr/>
        </p:nvGrpSpPr>
        <p:grpSpPr>
          <a:xfrm>
            <a:off x="4172217" y="2156529"/>
            <a:ext cx="2819133" cy="2023705"/>
            <a:chOff x="5662746" y="2095561"/>
            <a:chExt cx="2525217" cy="2023705"/>
          </a:xfrm>
        </p:grpSpPr>
        <p:sp>
          <p:nvSpPr>
            <p:cNvPr id="13" name="화살표: 아래쪽 12">
              <a:extLst>
                <a:ext uri="{FF2B5EF4-FFF2-40B4-BE49-F238E27FC236}">
                  <a16:creationId xmlns:a16="http://schemas.microsoft.com/office/drawing/2014/main" id="{C623407D-8F63-69E3-FA4D-0C1F703FFEC3}"/>
                </a:ext>
              </a:extLst>
            </p:cNvPr>
            <p:cNvSpPr/>
            <p:nvPr/>
          </p:nvSpPr>
          <p:spPr>
            <a:xfrm>
              <a:off x="5915025" y="2095561"/>
              <a:ext cx="471354" cy="1523806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334205-F958-4ACF-28B6-08B9583EC0F4}"/>
                </a:ext>
              </a:extLst>
            </p:cNvPr>
            <p:cNvSpPr txBox="1"/>
            <p:nvPr/>
          </p:nvSpPr>
          <p:spPr>
            <a:xfrm>
              <a:off x="5662746" y="3657601"/>
              <a:ext cx="25252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/>
                <a:t>Servo.write</a:t>
              </a:r>
              <a:r>
                <a:rPr lang="en-US" altLang="ko-KR" sz="2400" dirty="0"/>
                <a:t>(angle)</a:t>
              </a:r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270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DEAF8-116F-C073-23FA-34955F0DB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라이브러리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39FF269-01B7-959E-888F-CA84C2B5F957}"/>
              </a:ext>
            </a:extLst>
          </p:cNvPr>
          <p:cNvSpPr/>
          <p:nvPr/>
        </p:nvSpPr>
        <p:spPr>
          <a:xfrm>
            <a:off x="920496" y="4599432"/>
            <a:ext cx="2587752" cy="16550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내 코드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BDA7724-9F9A-4452-C467-93A688AC7835}"/>
              </a:ext>
            </a:extLst>
          </p:cNvPr>
          <p:cNvSpPr/>
          <p:nvPr/>
        </p:nvSpPr>
        <p:spPr>
          <a:xfrm>
            <a:off x="920496" y="1690688"/>
            <a:ext cx="2587752" cy="16550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이미 만들어진 코드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7E4374-0518-9A59-E718-F741EB035D40}"/>
              </a:ext>
            </a:extLst>
          </p:cNvPr>
          <p:cNvGrpSpPr/>
          <p:nvPr/>
        </p:nvGrpSpPr>
        <p:grpSpPr>
          <a:xfrm>
            <a:off x="1720596" y="3429000"/>
            <a:ext cx="2340864" cy="1078992"/>
            <a:chOff x="1720596" y="3429000"/>
            <a:chExt cx="2340864" cy="1078992"/>
          </a:xfrm>
        </p:grpSpPr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7FB3A957-CEF4-05FB-CE0B-DC4D10EB4593}"/>
                </a:ext>
              </a:extLst>
            </p:cNvPr>
            <p:cNvSpPr/>
            <p:nvPr/>
          </p:nvSpPr>
          <p:spPr>
            <a:xfrm rot="5400000">
              <a:off x="1427988" y="3721608"/>
              <a:ext cx="1078992" cy="49377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BF6850-0C1A-C2D6-172E-A125B430D5A6}"/>
                </a:ext>
              </a:extLst>
            </p:cNvPr>
            <p:cNvSpPr txBox="1"/>
            <p:nvPr/>
          </p:nvSpPr>
          <p:spPr>
            <a:xfrm>
              <a:off x="2214372" y="3657600"/>
              <a:ext cx="1847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import</a:t>
              </a:r>
              <a:endParaRPr lang="ko-KR" altLang="en-US" sz="2400" dirty="0"/>
            </a:p>
          </p:txBody>
        </p:sp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EE2809B-2C67-5EC4-AA8D-EA8A9617911F}"/>
              </a:ext>
            </a:extLst>
          </p:cNvPr>
          <p:cNvSpPr/>
          <p:nvPr/>
        </p:nvSpPr>
        <p:spPr>
          <a:xfrm>
            <a:off x="4384548" y="3122885"/>
            <a:ext cx="1711452" cy="132556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5EB5FCF-4D81-5794-9DFE-5EFBFB745C67}"/>
              </a:ext>
            </a:extLst>
          </p:cNvPr>
          <p:cNvGrpSpPr/>
          <p:nvPr/>
        </p:nvGrpSpPr>
        <p:grpSpPr>
          <a:xfrm>
            <a:off x="6630162" y="1883664"/>
            <a:ext cx="3701796" cy="3694176"/>
            <a:chOff x="6630162" y="1883664"/>
            <a:chExt cx="3701796" cy="369417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18B454C-96CB-B5BD-562A-775FF97023F0}"/>
                </a:ext>
              </a:extLst>
            </p:cNvPr>
            <p:cNvSpPr/>
            <p:nvPr/>
          </p:nvSpPr>
          <p:spPr>
            <a:xfrm>
              <a:off x="6630162" y="1883664"/>
              <a:ext cx="3701796" cy="36941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내 코드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45D18DA-2004-7EDC-AA45-DF17A8EB8911}"/>
                </a:ext>
              </a:extLst>
            </p:cNvPr>
            <p:cNvSpPr/>
            <p:nvPr/>
          </p:nvSpPr>
          <p:spPr>
            <a:xfrm>
              <a:off x="7298436" y="2216727"/>
              <a:ext cx="2366772" cy="111551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이미 만들어진 코드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337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8658E1-437E-D0F2-1C5F-F894DF9790D5}"/>
              </a:ext>
            </a:extLst>
          </p:cNvPr>
          <p:cNvGrpSpPr/>
          <p:nvPr/>
        </p:nvGrpSpPr>
        <p:grpSpPr>
          <a:xfrm>
            <a:off x="338328" y="1690688"/>
            <a:ext cx="5038344" cy="4673536"/>
            <a:chOff x="338328" y="1690688"/>
            <a:chExt cx="5038344" cy="4673536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10F5C5F-DAFC-94D9-C727-97907827E3FB}"/>
                </a:ext>
              </a:extLst>
            </p:cNvPr>
            <p:cNvSpPr/>
            <p:nvPr/>
          </p:nvSpPr>
          <p:spPr>
            <a:xfrm>
              <a:off x="338328" y="1690688"/>
              <a:ext cx="5038344" cy="46735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9133C3-3448-DE0C-38EA-FCDEA32C0290}"/>
                </a:ext>
              </a:extLst>
            </p:cNvPr>
            <p:cNvSpPr txBox="1"/>
            <p:nvPr/>
          </p:nvSpPr>
          <p:spPr>
            <a:xfrm>
              <a:off x="3261360" y="5404104"/>
              <a:ext cx="1438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/>
                <a:t>의존성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CF3D6DF-D54B-646A-FCE9-E50A0192D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아나콘다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F6C322-670C-D980-A99B-9BCB11E3D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553" y="2353409"/>
            <a:ext cx="4405503" cy="215118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32950D2-C93A-4F44-6658-6CDB6C7658C1}"/>
              </a:ext>
            </a:extLst>
          </p:cNvPr>
          <p:cNvSpPr/>
          <p:nvPr/>
        </p:nvSpPr>
        <p:spPr>
          <a:xfrm>
            <a:off x="694944" y="4087368"/>
            <a:ext cx="1499616" cy="98755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B</a:t>
            </a:r>
            <a:endParaRPr lang="ko-KR" altLang="en-US" sz="4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16BFBB3-1116-2EE7-9EDE-9B686BF1E090}"/>
              </a:ext>
            </a:extLst>
          </p:cNvPr>
          <p:cNvSpPr/>
          <p:nvPr/>
        </p:nvSpPr>
        <p:spPr>
          <a:xfrm>
            <a:off x="694944" y="2106521"/>
            <a:ext cx="1499616" cy="98755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A</a:t>
            </a:r>
            <a:endParaRPr lang="ko-KR" altLang="en-US" sz="4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455ABD9-12CB-8D46-A4E9-2CB272804B4A}"/>
              </a:ext>
            </a:extLst>
          </p:cNvPr>
          <p:cNvSpPr/>
          <p:nvPr/>
        </p:nvSpPr>
        <p:spPr>
          <a:xfrm rot="5400000">
            <a:off x="1026414" y="3314168"/>
            <a:ext cx="836676" cy="55310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7F78BA04-CE7B-828F-D85F-FE126B29A0CD}"/>
              </a:ext>
            </a:extLst>
          </p:cNvPr>
          <p:cNvSpPr/>
          <p:nvPr/>
        </p:nvSpPr>
        <p:spPr>
          <a:xfrm>
            <a:off x="2471112" y="2789238"/>
            <a:ext cx="1826568" cy="836676"/>
          </a:xfrm>
          <a:prstGeom prst="wedgeRoundRectCallout">
            <a:avLst>
              <a:gd name="adj1" fmla="val -62527"/>
              <a:gd name="adj2" fmla="val -2860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업데이트</a:t>
            </a:r>
            <a:r>
              <a:rPr lang="en-US" altLang="ko-KR" sz="2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?</a:t>
            </a:r>
            <a:endParaRPr lang="ko-KR" altLang="en-US" sz="2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D2A1F2-86A7-4756-AFAD-F7D1280B86CE}"/>
              </a:ext>
            </a:extLst>
          </p:cNvPr>
          <p:cNvGrpSpPr/>
          <p:nvPr/>
        </p:nvGrpSpPr>
        <p:grpSpPr>
          <a:xfrm>
            <a:off x="4787535" y="4761822"/>
            <a:ext cx="3184623" cy="832624"/>
            <a:chOff x="4787535" y="4761822"/>
            <a:chExt cx="3184623" cy="832624"/>
          </a:xfrm>
        </p:grpSpPr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E8E2C5F5-EDA9-4DBA-364A-F4A7E109FCF0}"/>
                </a:ext>
              </a:extLst>
            </p:cNvPr>
            <p:cNvSpPr/>
            <p:nvPr/>
          </p:nvSpPr>
          <p:spPr>
            <a:xfrm rot="20488504">
              <a:off x="4787535" y="4761822"/>
              <a:ext cx="2492128" cy="55310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2A922B-E348-6677-51BE-388A94CC659F}"/>
                </a:ext>
              </a:extLst>
            </p:cNvPr>
            <p:cNvSpPr txBox="1"/>
            <p:nvPr/>
          </p:nvSpPr>
          <p:spPr>
            <a:xfrm rot="20473815">
              <a:off x="5770283" y="5071226"/>
              <a:ext cx="22018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/>
                <a:t>의존성 관리</a:t>
              </a:r>
              <a:endParaRPr lang="ko-KR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0806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C98B3-DE1A-6111-9139-B7434709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가상환경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22808A-3CE4-59A7-8B6E-9F5B1D379674}"/>
              </a:ext>
            </a:extLst>
          </p:cNvPr>
          <p:cNvGrpSpPr/>
          <p:nvPr/>
        </p:nvGrpSpPr>
        <p:grpSpPr>
          <a:xfrm>
            <a:off x="1216152" y="2240280"/>
            <a:ext cx="9674352" cy="3529584"/>
            <a:chOff x="1216152" y="2240280"/>
            <a:chExt cx="9674352" cy="3529584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FA4373C7-CF3B-580D-B724-58E278E03CB6}"/>
                </a:ext>
              </a:extLst>
            </p:cNvPr>
            <p:cNvSpPr/>
            <p:nvPr/>
          </p:nvSpPr>
          <p:spPr>
            <a:xfrm>
              <a:off x="1216152" y="2240280"/>
              <a:ext cx="9674352" cy="35295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8A3FA2E-A43C-DF92-8D9E-138436F9FC8D}"/>
                </a:ext>
              </a:extLst>
            </p:cNvPr>
            <p:cNvSpPr txBox="1"/>
            <p:nvPr/>
          </p:nvSpPr>
          <p:spPr>
            <a:xfrm>
              <a:off x="5345442" y="224028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/>
                <a:t>아나콘다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9C5A1E0-C04A-0CD4-8FA1-539E06A085DD}"/>
              </a:ext>
            </a:extLst>
          </p:cNvPr>
          <p:cNvGrpSpPr/>
          <p:nvPr/>
        </p:nvGrpSpPr>
        <p:grpSpPr>
          <a:xfrm>
            <a:off x="1642872" y="2999232"/>
            <a:ext cx="2161032" cy="2493264"/>
            <a:chOff x="1216152" y="2240280"/>
            <a:chExt cx="9674352" cy="352958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C5BB23A-439C-B588-82E6-D3544B6FF001}"/>
                </a:ext>
              </a:extLst>
            </p:cNvPr>
            <p:cNvSpPr/>
            <p:nvPr/>
          </p:nvSpPr>
          <p:spPr>
            <a:xfrm>
              <a:off x="1216152" y="2240280"/>
              <a:ext cx="9674352" cy="35295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630CB6-8AD5-CEAE-0374-0C0FEDF5371D}"/>
                </a:ext>
              </a:extLst>
            </p:cNvPr>
            <p:cNvSpPr txBox="1"/>
            <p:nvPr/>
          </p:nvSpPr>
          <p:spPr>
            <a:xfrm>
              <a:off x="2643718" y="2240280"/>
              <a:ext cx="7919305" cy="653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가상환경</a:t>
              </a:r>
              <a:r>
                <a:rPr lang="en-US" altLang="ko-KR" sz="2400" dirty="0"/>
                <a:t>1</a:t>
              </a:r>
              <a:endParaRPr lang="ko-KR" altLang="en-US" sz="24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E797B37-28C8-4E8E-1846-58D0DDD2A9F7}"/>
              </a:ext>
            </a:extLst>
          </p:cNvPr>
          <p:cNvGrpSpPr/>
          <p:nvPr/>
        </p:nvGrpSpPr>
        <p:grpSpPr>
          <a:xfrm>
            <a:off x="4264926" y="2999232"/>
            <a:ext cx="2622054" cy="2493264"/>
            <a:chOff x="1216152" y="2240280"/>
            <a:chExt cx="11738222" cy="352958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A4C5AFD-726A-C83B-C177-F8AE39C2FE18}"/>
                </a:ext>
              </a:extLst>
            </p:cNvPr>
            <p:cNvSpPr/>
            <p:nvPr/>
          </p:nvSpPr>
          <p:spPr>
            <a:xfrm>
              <a:off x="1216152" y="2240280"/>
              <a:ext cx="9674352" cy="35295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5FBD48-5DC4-17A8-A347-66DCED6D3BB2}"/>
                </a:ext>
              </a:extLst>
            </p:cNvPr>
            <p:cNvSpPr txBox="1"/>
            <p:nvPr/>
          </p:nvSpPr>
          <p:spPr>
            <a:xfrm>
              <a:off x="2732518" y="2251877"/>
              <a:ext cx="10221856" cy="653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가상환경</a:t>
              </a:r>
              <a:r>
                <a:rPr lang="en-US" altLang="ko-KR" sz="2400" dirty="0"/>
                <a:t>2</a:t>
              </a:r>
              <a:endParaRPr lang="ko-KR" altLang="en-US" sz="2400" dirty="0"/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BB33086-DB31-DDAA-A111-57C5D30CD3F1}"/>
              </a:ext>
            </a:extLst>
          </p:cNvPr>
          <p:cNvSpPr/>
          <p:nvPr/>
        </p:nvSpPr>
        <p:spPr>
          <a:xfrm>
            <a:off x="1795272" y="3516576"/>
            <a:ext cx="1856232" cy="6400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버전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 C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C89971C-E9F8-9F2C-BE31-20D50C603660}"/>
              </a:ext>
            </a:extLst>
          </p:cNvPr>
          <p:cNvSpPr/>
          <p:nvPr/>
        </p:nvSpPr>
        <p:spPr>
          <a:xfrm>
            <a:off x="1795272" y="4504536"/>
            <a:ext cx="1856232" cy="6400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버전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 A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820B7CF-B67C-CC7A-7691-5426966EE6AD}"/>
              </a:ext>
            </a:extLst>
          </p:cNvPr>
          <p:cNvSpPr/>
          <p:nvPr/>
        </p:nvSpPr>
        <p:spPr>
          <a:xfrm>
            <a:off x="4417326" y="3516576"/>
            <a:ext cx="1856232" cy="6400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버전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 B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40EB767-E393-501D-9F84-FA3262D38969}"/>
              </a:ext>
            </a:extLst>
          </p:cNvPr>
          <p:cNvSpPr/>
          <p:nvPr/>
        </p:nvSpPr>
        <p:spPr>
          <a:xfrm>
            <a:off x="4417326" y="4504536"/>
            <a:ext cx="1856232" cy="6400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버전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 A</a:t>
            </a:r>
          </a:p>
        </p:txBody>
      </p:sp>
    </p:spTree>
    <p:extLst>
      <p:ext uri="{BB962C8B-B14F-4D97-AF65-F5344CB8AC3E}">
        <p14:creationId xmlns:p14="http://schemas.microsoft.com/office/powerpoint/2010/main" val="370270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E7327-BDFE-785F-2EBC-3C8ED516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비전</a:t>
            </a:r>
          </a:p>
        </p:txBody>
      </p:sp>
      <p:pic>
        <p:nvPicPr>
          <p:cNvPr id="1026" name="Picture 2" descr="안면인식⬝지능형CCTV 인증 획득…“AI로 보안 강화” | 카카오엔터프라이즈">
            <a:extLst>
              <a:ext uri="{FF2B5EF4-FFF2-40B4-BE49-F238E27FC236}">
                <a16:creationId xmlns:a16="http://schemas.microsoft.com/office/drawing/2014/main" id="{E440DED7-70FE-E468-AC8C-E0303095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56754"/>
            <a:ext cx="4492053" cy="324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D73045-B081-397E-C5E5-1AF71763ABC4}"/>
              </a:ext>
            </a:extLst>
          </p:cNvPr>
          <p:cNvSpPr txBox="1"/>
          <p:nvPr/>
        </p:nvSpPr>
        <p:spPr>
          <a:xfrm>
            <a:off x="5577141" y="2203642"/>
            <a:ext cx="6215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컴퓨터가 이미지나 비디오에서 의미 있는 정보를 추출하고</a:t>
            </a:r>
            <a:endParaRPr lang="en-US" altLang="ko-KR" dirty="0"/>
          </a:p>
          <a:p>
            <a:r>
              <a:rPr lang="ko-KR" altLang="en-US" dirty="0"/>
              <a:t>이해하는 기술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B6CFC20-9BFB-F13D-A363-67650FD3D676}"/>
              </a:ext>
            </a:extLst>
          </p:cNvPr>
          <p:cNvGrpSpPr/>
          <p:nvPr/>
        </p:nvGrpSpPr>
        <p:grpSpPr>
          <a:xfrm>
            <a:off x="8357807" y="177006"/>
            <a:ext cx="2554341" cy="1884459"/>
            <a:chOff x="8357807" y="177006"/>
            <a:chExt cx="2554341" cy="188445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86646D8-C359-97C5-8ED4-C188F465F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7807" y="177006"/>
              <a:ext cx="1444562" cy="1779748"/>
            </a:xfrm>
            <a:prstGeom prst="rect">
              <a:avLst/>
            </a:prstGeom>
          </p:spPr>
        </p:pic>
        <p:sp>
          <p:nvSpPr>
            <p:cNvPr id="6" name="화살표: 위쪽 5">
              <a:extLst>
                <a:ext uri="{FF2B5EF4-FFF2-40B4-BE49-F238E27FC236}">
                  <a16:creationId xmlns:a16="http://schemas.microsoft.com/office/drawing/2014/main" id="{7E1288E8-08E8-F3C4-ECF2-CE8861190E1A}"/>
                </a:ext>
              </a:extLst>
            </p:cNvPr>
            <p:cNvSpPr/>
            <p:nvPr/>
          </p:nvSpPr>
          <p:spPr>
            <a:xfrm rot="18718472">
              <a:off x="10166912" y="1316229"/>
              <a:ext cx="475488" cy="1014984"/>
            </a:xfrm>
            <a:prstGeom prst="up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4F4C689-CB7F-B39D-0AB9-256CA22A6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355" y="3816004"/>
            <a:ext cx="1889951" cy="1210645"/>
          </a:xfrm>
          <a:prstGeom prst="rect">
            <a:avLst/>
          </a:prstGeom>
        </p:spPr>
      </p:pic>
      <p:sp>
        <p:nvSpPr>
          <p:cNvPr id="8" name="화살표: 위쪽 7">
            <a:extLst>
              <a:ext uri="{FF2B5EF4-FFF2-40B4-BE49-F238E27FC236}">
                <a16:creationId xmlns:a16="http://schemas.microsoft.com/office/drawing/2014/main" id="{E7315608-2A7A-059A-6700-B5EB9F5842FC}"/>
              </a:ext>
            </a:extLst>
          </p:cNvPr>
          <p:cNvSpPr/>
          <p:nvPr/>
        </p:nvSpPr>
        <p:spPr>
          <a:xfrm rot="9239081">
            <a:off x="6030776" y="2855434"/>
            <a:ext cx="475488" cy="1014984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596F9C-DADF-4A18-A9FE-EA2BC8DB11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3" t="33520" r="18267" b="33680"/>
          <a:stretch/>
        </p:blipFill>
        <p:spPr>
          <a:xfrm>
            <a:off x="5628214" y="4889306"/>
            <a:ext cx="2153105" cy="11146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C86ADA-2EA3-B738-0B91-9B94C56CE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1319" y="5243521"/>
            <a:ext cx="2176711" cy="4061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6052D5-FF40-C093-1A4C-27A19B3AB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6881" y="905463"/>
            <a:ext cx="1717358" cy="768966"/>
          </a:xfrm>
          <a:prstGeom prst="rect">
            <a:avLst/>
          </a:prstGeom>
        </p:spPr>
      </p:pic>
      <p:sp>
        <p:nvSpPr>
          <p:cNvPr id="12" name="화살표: 위쪽 11">
            <a:extLst>
              <a:ext uri="{FF2B5EF4-FFF2-40B4-BE49-F238E27FC236}">
                <a16:creationId xmlns:a16="http://schemas.microsoft.com/office/drawing/2014/main" id="{8B82027A-5C18-9B63-DFCB-E7F758D2BCA3}"/>
              </a:ext>
            </a:extLst>
          </p:cNvPr>
          <p:cNvSpPr/>
          <p:nvPr/>
        </p:nvSpPr>
        <p:spPr>
          <a:xfrm>
            <a:off x="5908748" y="1608333"/>
            <a:ext cx="374504" cy="553565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72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</TotalTime>
  <Words>368</Words>
  <Application>Microsoft Office PowerPoint</Application>
  <PresentationFormat>와이드스크린</PresentationFormat>
  <Paragraphs>139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핸드이노 이론</vt:lpstr>
      <vt:lpstr>시리얼 통신</vt:lpstr>
      <vt:lpstr>함수</vt:lpstr>
      <vt:lpstr>배열</vt:lpstr>
      <vt:lpstr>서보모터</vt:lpstr>
      <vt:lpstr>파이썬 라이브러리</vt:lpstr>
      <vt:lpstr>아나콘다</vt:lpstr>
      <vt:lpstr>가상환경</vt:lpstr>
      <vt:lpstr>컴퓨터 비전</vt:lpstr>
      <vt:lpstr>이미지와 동영상</vt:lpstr>
      <vt:lpstr>이미지와 동영상</vt:lpstr>
      <vt:lpstr>이미지와 동영상</vt:lpstr>
      <vt:lpstr>용어설명</vt:lpstr>
      <vt:lpstr>PowerPoint 프레젠테이션</vt:lpstr>
      <vt:lpstr>신경</vt:lpstr>
      <vt:lpstr>수학적 구현</vt:lpstr>
      <vt:lpstr>PowerPoint 프레젠테이션</vt:lpstr>
      <vt:lpstr>인공신경망</vt:lpstr>
      <vt:lpstr>PowerPoint 프레젠테이션</vt:lpstr>
      <vt:lpstr>계산, 학습 예제</vt:lpstr>
      <vt:lpstr>예제 </vt:lpstr>
      <vt:lpstr>PowerPoint 프레젠테이션</vt:lpstr>
      <vt:lpstr>CNN  Convolutional neural network</vt:lpstr>
      <vt:lpstr>필터 예시</vt:lpstr>
      <vt:lpstr>CNN</vt:lpstr>
      <vt:lpstr>데이터의 중요성</vt:lpstr>
      <vt:lpstr>데이터의 중요성</vt:lpstr>
      <vt:lpstr>인공지능을 사용한 문제 해결 순서</vt:lpstr>
      <vt:lpstr>문제 파악</vt:lpstr>
      <vt:lpstr>데이터 전처리, 학습, 평가</vt:lpstr>
      <vt:lpstr>모델 사용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한용옥</dc:creator>
  <cp:lastModifiedBy>topaz 11100</cp:lastModifiedBy>
  <cp:revision>14</cp:revision>
  <dcterms:created xsi:type="dcterms:W3CDTF">2024-07-23T13:43:54Z</dcterms:created>
  <dcterms:modified xsi:type="dcterms:W3CDTF">2024-12-20T16:02:13Z</dcterms:modified>
</cp:coreProperties>
</file>